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9"/>
  </p:notesMasterIdLst>
  <p:sldIdLst>
    <p:sldId id="256" r:id="rId3"/>
    <p:sldId id="257" r:id="rId4"/>
    <p:sldId id="258" r:id="rId5"/>
    <p:sldId id="261" r:id="rId6"/>
    <p:sldId id="262" r:id="rId7"/>
    <p:sldId id="263" r:id="rId8"/>
    <p:sldId id="271" r:id="rId9"/>
    <p:sldId id="267" r:id="rId10"/>
    <p:sldId id="272" r:id="rId11"/>
    <p:sldId id="264" r:id="rId12"/>
    <p:sldId id="265" r:id="rId13"/>
    <p:sldId id="273" r:id="rId14"/>
    <p:sldId id="275" r:id="rId15"/>
    <p:sldId id="266" r:id="rId16"/>
    <p:sldId id="274" r:id="rId17"/>
    <p:sldId id="269" r:id="rId18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314" autoAdjust="0"/>
  </p:normalViewPr>
  <p:slideViewPr>
    <p:cSldViewPr snapToGrid="0">
      <p:cViewPr varScale="1">
        <p:scale>
          <a:sx n="98" d="100"/>
          <a:sy n="98" d="100"/>
        </p:scale>
        <p:origin x="82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17E65-5205-414B-90FF-D9A53CC1F7AF}" type="datetimeFigureOut">
              <a:rPr lang="en-IN" smtClean="0"/>
              <a:t>07-08-2024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D36B0-DB64-4628-BE27-4C72B04CB17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9024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D36B0-DB64-4628-BE27-4C72B04CB171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2759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IN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IN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IN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IN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60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en-US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C360BC94-BB8A-4C57-B90F-1C05B6268227}" type="datetime">
              <a:rPr lang="en-IN" sz="1200" b="0" strike="noStrike" spc="-1">
                <a:solidFill>
                  <a:srgbClr val="8B8B8B"/>
                </a:solidFill>
                <a:latin typeface="Calibri"/>
              </a:rPr>
              <a:t>07-08-2024</a:t>
            </a:fld>
            <a:endParaRPr lang="en-IN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en-IN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F26F6A3-2486-4282-A166-0766887C77CA}" type="slidenum">
              <a:rPr lang="en-IN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IN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Click to edit Master text styles</a:t>
            </a: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Second level</a:t>
            </a: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Third level</a:t>
            </a: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Fourth level</a:t>
            </a: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Fifth level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07A1FEEA-12FB-434F-AE75-6BD32A802E78}" type="datetime">
              <a:rPr lang="en-IN" sz="1200" b="0" strike="noStrike" spc="-1">
                <a:solidFill>
                  <a:srgbClr val="8B8B8B"/>
                </a:solidFill>
                <a:latin typeface="Calibri"/>
              </a:rPr>
              <a:t>07-08-2024</a:t>
            </a:fld>
            <a:endParaRPr lang="en-IN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en-IN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63FCDB7-354D-49DE-A4FF-8490B25461D7}" type="slidenum">
              <a:rPr lang="en-IN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IN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7007400" y="1934280"/>
            <a:ext cx="4597920" cy="8085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IN" sz="3200" b="1" strike="noStrike" spc="-1">
                <a:solidFill>
                  <a:srgbClr val="000000"/>
                </a:solidFill>
                <a:latin typeface="Calibri Light"/>
              </a:rPr>
              <a:t>Company Presentation</a:t>
            </a: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6228000" y="3058200"/>
            <a:ext cx="4571640" cy="808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IN" sz="2400" spc="-1" dirty="0">
                <a:solidFill>
                  <a:srgbClr val="000000"/>
                </a:solidFill>
                <a:latin typeface="Calibri"/>
              </a:rPr>
              <a:t>August 2024</a:t>
            </a:r>
            <a:endParaRPr lang="en-IN" sz="2400" b="0" strike="noStrike" spc="-1" dirty="0">
              <a:latin typeface="Arial"/>
            </a:endParaRPr>
          </a:p>
        </p:txBody>
      </p:sp>
      <p:pic>
        <p:nvPicPr>
          <p:cNvPr id="84" name="Picture 4"/>
          <p:cNvPicPr/>
          <p:nvPr/>
        </p:nvPicPr>
        <p:blipFill>
          <a:blip r:embed="rId2"/>
          <a:stretch/>
        </p:blipFill>
        <p:spPr>
          <a:xfrm>
            <a:off x="7909200" y="144000"/>
            <a:ext cx="4282560" cy="578880"/>
          </a:xfrm>
          <a:prstGeom prst="rect">
            <a:avLst/>
          </a:prstGeom>
          <a:ln w="0">
            <a:noFill/>
          </a:ln>
        </p:spPr>
      </p:pic>
      <p:pic>
        <p:nvPicPr>
          <p:cNvPr id="85" name="Picture 9"/>
          <p:cNvPicPr/>
          <p:nvPr/>
        </p:nvPicPr>
        <p:blipFill>
          <a:blip r:embed="rId3"/>
          <a:stretch/>
        </p:blipFill>
        <p:spPr>
          <a:xfrm>
            <a:off x="840240" y="635760"/>
            <a:ext cx="5387400" cy="5386680"/>
          </a:xfrm>
          <a:prstGeom prst="rect">
            <a:avLst/>
          </a:prstGeom>
          <a:ln w="0">
            <a:noFill/>
          </a:ln>
        </p:spPr>
      </p:pic>
      <p:sp>
        <p:nvSpPr>
          <p:cNvPr id="86" name="TextBox 10"/>
          <p:cNvSpPr/>
          <p:nvPr/>
        </p:nvSpPr>
        <p:spPr>
          <a:xfrm>
            <a:off x="8340840" y="629280"/>
            <a:ext cx="3511837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pc="-1" dirty="0">
                <a:solidFill>
                  <a:srgbClr val="000000"/>
                </a:solidFill>
                <a:latin typeface="Calibri"/>
              </a:rPr>
              <a:t>leadembeddedsystems</a:t>
            </a:r>
            <a:r>
              <a:rPr lang="en-IN" sz="1800" b="0" strike="noStrike" spc="-1" dirty="0">
                <a:solidFill>
                  <a:srgbClr val="000000"/>
                </a:solidFill>
                <a:latin typeface="Calibri"/>
              </a:rPr>
              <a:t>@gmail.com</a:t>
            </a:r>
            <a:endParaRPr lang="en-IN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Box 3"/>
          <p:cNvSpPr/>
          <p:nvPr/>
        </p:nvSpPr>
        <p:spPr>
          <a:xfrm>
            <a:off x="430920" y="448560"/>
            <a:ext cx="34200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2400" b="1" u="sng" spc="-1" dirty="0">
                <a:solidFill>
                  <a:srgbClr val="00B0F0"/>
                </a:solidFill>
                <a:latin typeface="Calibri"/>
              </a:rPr>
              <a:t>Lab</a:t>
            </a:r>
            <a:r>
              <a:rPr lang="en-IN" sz="2400" b="1" u="sng" strike="noStrike" spc="-1" dirty="0">
                <a:solidFill>
                  <a:srgbClr val="00B0F0"/>
                </a:solidFill>
                <a:latin typeface="Calibri"/>
              </a:rPr>
              <a:t> Setup</a:t>
            </a:r>
            <a:endParaRPr lang="en-IN" sz="2400" b="0" u="sng" strike="noStrike" spc="-1" dirty="0">
              <a:latin typeface="Arial"/>
            </a:endParaRPr>
          </a:p>
        </p:txBody>
      </p:sp>
      <p:pic>
        <p:nvPicPr>
          <p:cNvPr id="151" name="Picture 2"/>
          <p:cNvPicPr/>
          <p:nvPr/>
        </p:nvPicPr>
        <p:blipFill>
          <a:blip r:embed="rId2"/>
          <a:stretch/>
        </p:blipFill>
        <p:spPr>
          <a:xfrm>
            <a:off x="7909200" y="0"/>
            <a:ext cx="4282560" cy="578880"/>
          </a:xfrm>
          <a:prstGeom prst="rect">
            <a:avLst/>
          </a:prstGeom>
          <a:ln w="0">
            <a:noFill/>
          </a:ln>
        </p:spPr>
      </p:pic>
      <p:sp>
        <p:nvSpPr>
          <p:cNvPr id="152" name="TextBox 1"/>
          <p:cNvSpPr/>
          <p:nvPr/>
        </p:nvSpPr>
        <p:spPr>
          <a:xfrm>
            <a:off x="562680" y="990000"/>
            <a:ext cx="4422240" cy="383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Software Flashing: The software is flashed using the Pickit3 programmer.</a:t>
            </a: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The compiler used is MPLABX for programming and flashing C programs. </a:t>
            </a: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N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endParaRPr lang="en-IN" sz="1800" b="0" strike="noStrike" spc="-1" dirty="0">
              <a:latin typeface="Arial"/>
            </a:endParaRPr>
          </a:p>
        </p:txBody>
      </p:sp>
      <p:pic>
        <p:nvPicPr>
          <p:cNvPr id="153" name="Picture 17"/>
          <p:cNvPicPr/>
          <p:nvPr/>
        </p:nvPicPr>
        <p:blipFill>
          <a:blip r:embed="rId3"/>
          <a:stretch/>
        </p:blipFill>
        <p:spPr>
          <a:xfrm rot="5400000">
            <a:off x="6883560" y="250200"/>
            <a:ext cx="1791000" cy="3327120"/>
          </a:xfrm>
          <a:prstGeom prst="rect">
            <a:avLst/>
          </a:prstGeom>
          <a:ln w="0">
            <a:noFill/>
          </a:ln>
        </p:spPr>
      </p:pic>
      <p:pic>
        <p:nvPicPr>
          <p:cNvPr id="154" name="Picture 20"/>
          <p:cNvPicPr/>
          <p:nvPr/>
        </p:nvPicPr>
        <p:blipFill>
          <a:blip r:embed="rId4"/>
          <a:stretch/>
        </p:blipFill>
        <p:spPr>
          <a:xfrm>
            <a:off x="6095880" y="2989440"/>
            <a:ext cx="5339160" cy="3094560"/>
          </a:xfrm>
          <a:prstGeom prst="rect">
            <a:avLst/>
          </a:prstGeom>
          <a:ln w="0">
            <a:noFill/>
          </a:ln>
        </p:spPr>
      </p:pic>
      <p:pic>
        <p:nvPicPr>
          <p:cNvPr id="155" name="Picture 22"/>
          <p:cNvPicPr/>
          <p:nvPr/>
        </p:nvPicPr>
        <p:blipFill>
          <a:blip r:embed="rId5"/>
          <a:stretch/>
        </p:blipFill>
        <p:spPr>
          <a:xfrm>
            <a:off x="267840" y="3040200"/>
            <a:ext cx="5011560" cy="3162240"/>
          </a:xfrm>
          <a:prstGeom prst="rect">
            <a:avLst/>
          </a:prstGeom>
          <a:ln w="0">
            <a:noFill/>
          </a:ln>
        </p:spPr>
      </p:pic>
      <p:sp>
        <p:nvSpPr>
          <p:cNvPr id="156" name="TextBox 23"/>
          <p:cNvSpPr/>
          <p:nvPr/>
        </p:nvSpPr>
        <p:spPr>
          <a:xfrm>
            <a:off x="9451080" y="1195920"/>
            <a:ext cx="177372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Flashing Using Pickit3</a:t>
            </a:r>
            <a:endParaRPr lang="en-IN" sz="1400" b="0" strike="noStrike" spc="-1">
              <a:latin typeface="Arial"/>
            </a:endParaRPr>
          </a:p>
        </p:txBody>
      </p:sp>
      <p:sp>
        <p:nvSpPr>
          <p:cNvPr id="157" name="TextBox 24"/>
          <p:cNvSpPr/>
          <p:nvPr/>
        </p:nvSpPr>
        <p:spPr>
          <a:xfrm>
            <a:off x="9581760" y="2681640"/>
            <a:ext cx="136080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Complete Setup</a:t>
            </a:r>
            <a:endParaRPr lang="en-IN" sz="1400" b="0" strike="noStrike" spc="-1">
              <a:latin typeface="Arial"/>
            </a:endParaRPr>
          </a:p>
        </p:txBody>
      </p:sp>
      <p:sp>
        <p:nvSpPr>
          <p:cNvPr id="158" name="TextBox 25"/>
          <p:cNvSpPr/>
          <p:nvPr/>
        </p:nvSpPr>
        <p:spPr>
          <a:xfrm>
            <a:off x="1976400" y="2692440"/>
            <a:ext cx="255852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MPLABX Compiler C programme</a:t>
            </a:r>
            <a:endParaRPr lang="en-IN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Box 3"/>
          <p:cNvSpPr/>
          <p:nvPr/>
        </p:nvSpPr>
        <p:spPr>
          <a:xfrm>
            <a:off x="279962" y="452387"/>
            <a:ext cx="34200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2400" b="1" strike="noStrike" spc="-1" dirty="0">
                <a:solidFill>
                  <a:srgbClr val="00B0F0"/>
                </a:solidFill>
                <a:latin typeface="Calibri"/>
              </a:rPr>
              <a:t>Projects</a:t>
            </a:r>
            <a:endParaRPr lang="en-IN" sz="2400" b="0" strike="noStrike" spc="-1" dirty="0">
              <a:latin typeface="Arial"/>
            </a:endParaRPr>
          </a:p>
        </p:txBody>
      </p:sp>
      <p:pic>
        <p:nvPicPr>
          <p:cNvPr id="161" name="Picture 2"/>
          <p:cNvPicPr/>
          <p:nvPr/>
        </p:nvPicPr>
        <p:blipFill>
          <a:blip r:embed="rId2"/>
          <a:stretch/>
        </p:blipFill>
        <p:spPr>
          <a:xfrm>
            <a:off x="7909200" y="0"/>
            <a:ext cx="4282560" cy="578880"/>
          </a:xfrm>
          <a:prstGeom prst="rect">
            <a:avLst/>
          </a:prstGeom>
          <a:ln w="0">
            <a:noFill/>
          </a:ln>
        </p:spPr>
      </p:pic>
      <p:sp>
        <p:nvSpPr>
          <p:cNvPr id="162" name="TextBox 1"/>
          <p:cNvSpPr/>
          <p:nvPr/>
        </p:nvSpPr>
        <p:spPr>
          <a:xfrm>
            <a:off x="741600" y="990000"/>
            <a:ext cx="234529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n-IN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N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endParaRPr lang="en-IN" sz="1800" b="0" strike="noStrike" spc="-1" dirty="0"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2E528E-5778-43FD-BA6D-39D55E531185}"/>
              </a:ext>
            </a:extLst>
          </p:cNvPr>
          <p:cNvSpPr txBox="1"/>
          <p:nvPr/>
        </p:nvSpPr>
        <p:spPr>
          <a:xfrm>
            <a:off x="279962" y="908507"/>
            <a:ext cx="34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spc="-1" dirty="0">
                <a:solidFill>
                  <a:srgbClr val="C55A11"/>
                </a:solidFill>
                <a:latin typeface="Calibri"/>
              </a:rPr>
              <a:t>Buzzer / Relay Project</a:t>
            </a:r>
            <a:endParaRPr lang="en-IN" dirty="0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09B4E7D5-3750-4C7A-9C8D-E75DFB207C58}"/>
              </a:ext>
            </a:extLst>
          </p:cNvPr>
          <p:cNvSpPr/>
          <p:nvPr/>
        </p:nvSpPr>
        <p:spPr>
          <a:xfrm>
            <a:off x="279962" y="1277839"/>
            <a:ext cx="10840701" cy="52615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1600" spc="-1" dirty="0">
                <a:solidFill>
                  <a:srgbClr val="000000"/>
                </a:solidFill>
                <a:latin typeface="Calibri"/>
              </a:rPr>
              <a:t>The project is storing and calculating the number of hours the operational switch is ON and then switching ON Buzzer and Relay. </a:t>
            </a:r>
          </a:p>
          <a:p>
            <a:pPr>
              <a:lnSpc>
                <a:spcPct val="100000"/>
              </a:lnSpc>
            </a:pPr>
            <a:endParaRPr lang="en-IN" sz="16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IN" sz="1600" spc="-1" dirty="0">
                <a:solidFill>
                  <a:srgbClr val="000000"/>
                </a:solidFill>
                <a:latin typeface="Calibri"/>
              </a:rPr>
              <a:t>Scope of Project: Proto Concept Development of the Hardware and Software.</a:t>
            </a:r>
          </a:p>
          <a:p>
            <a:pPr>
              <a:lnSpc>
                <a:spcPct val="100000"/>
              </a:lnSpc>
            </a:pPr>
            <a:endParaRPr lang="en-IN" sz="16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IN" sz="1600" b="1" u="sng" spc="-1" dirty="0">
                <a:solidFill>
                  <a:srgbClr val="000000"/>
                </a:solidFill>
                <a:latin typeface="Calibri"/>
              </a:rPr>
              <a:t>Micro</a:t>
            </a:r>
            <a:r>
              <a:rPr lang="en-IN" sz="1600" spc="-1" dirty="0">
                <a:solidFill>
                  <a:srgbClr val="000000"/>
                </a:solidFill>
                <a:latin typeface="Calibri"/>
              </a:rPr>
              <a:t> : PIC Microcontroller.</a:t>
            </a:r>
          </a:p>
          <a:p>
            <a:pPr>
              <a:lnSpc>
                <a:spcPct val="100000"/>
              </a:lnSpc>
            </a:pPr>
            <a:endParaRPr lang="en-IN" sz="16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IN" sz="1600" b="1" u="sng" spc="-1" dirty="0">
                <a:solidFill>
                  <a:srgbClr val="000000"/>
                </a:solidFill>
                <a:latin typeface="Calibri"/>
              </a:rPr>
              <a:t>Software Modules Developed</a:t>
            </a:r>
            <a:r>
              <a:rPr lang="en-IN" sz="1600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>
              <a:lnSpc>
                <a:spcPct val="100000"/>
              </a:lnSpc>
            </a:pPr>
            <a:endParaRPr lang="en-IN" sz="1600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N" sz="1600" spc="-1" dirty="0">
                <a:solidFill>
                  <a:srgbClr val="000000"/>
                </a:solidFill>
                <a:latin typeface="Calibri"/>
              </a:rPr>
              <a:t>Internal clock for 20MHz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N" sz="1600" spc="-1" dirty="0">
                <a:solidFill>
                  <a:srgbClr val="000000"/>
                </a:solidFill>
                <a:latin typeface="Calibri"/>
              </a:rPr>
              <a:t>ADC Module for checking the voltage and taking a decision </a:t>
            </a:r>
          </a:p>
          <a:p>
            <a:pPr>
              <a:lnSpc>
                <a:spcPct val="100000"/>
              </a:lnSpc>
            </a:pPr>
            <a:r>
              <a:rPr lang="en-IN" sz="1600" spc="-1" dirty="0">
                <a:solidFill>
                  <a:srgbClr val="000000"/>
                </a:solidFill>
                <a:latin typeface="Calibri"/>
              </a:rPr>
              <a:t>      if the operational switch is ON / OFF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N" sz="1600" spc="-1" dirty="0">
                <a:solidFill>
                  <a:srgbClr val="000000"/>
                </a:solidFill>
                <a:latin typeface="Calibri"/>
              </a:rPr>
              <a:t>Digital Module to interface the switch to reset the number of </a:t>
            </a:r>
          </a:p>
          <a:p>
            <a:pPr>
              <a:lnSpc>
                <a:spcPct val="100000"/>
              </a:lnSpc>
            </a:pPr>
            <a:r>
              <a:rPr lang="en-IN" sz="1600" spc="-1" dirty="0">
                <a:solidFill>
                  <a:srgbClr val="000000"/>
                </a:solidFill>
                <a:latin typeface="Calibri"/>
              </a:rPr>
              <a:t>      hours.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N" sz="1600" spc="-1" dirty="0">
                <a:solidFill>
                  <a:srgbClr val="000000"/>
                </a:solidFill>
                <a:latin typeface="Calibri"/>
              </a:rPr>
              <a:t>NVM Memory for storing the number of hours the operational</a:t>
            </a:r>
          </a:p>
          <a:p>
            <a:pPr>
              <a:lnSpc>
                <a:spcPct val="100000"/>
              </a:lnSpc>
            </a:pPr>
            <a:r>
              <a:rPr lang="en-IN" sz="1600" spc="-1" dirty="0">
                <a:solidFill>
                  <a:srgbClr val="000000"/>
                </a:solidFill>
                <a:latin typeface="Calibri"/>
              </a:rPr>
              <a:t>      switch is ON.</a:t>
            </a:r>
          </a:p>
          <a:p>
            <a:pPr>
              <a:lnSpc>
                <a:spcPct val="100000"/>
              </a:lnSpc>
            </a:pPr>
            <a:endParaRPr lang="en-IN" sz="16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en-IN" sz="1600" b="1" u="sng" spc="-1" dirty="0">
                <a:solidFill>
                  <a:srgbClr val="000000"/>
                </a:solidFill>
                <a:latin typeface="Calibri"/>
              </a:rPr>
              <a:t>Hardware Schematic Design</a:t>
            </a:r>
            <a:r>
              <a:rPr lang="en-IN" sz="1600" spc="-1" dirty="0">
                <a:solidFill>
                  <a:srgbClr val="000000"/>
                </a:solidFill>
                <a:latin typeface="Calibri"/>
              </a:rPr>
              <a:t>: 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IN" sz="1600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N" sz="1600" spc="-1" dirty="0" err="1">
                <a:solidFill>
                  <a:srgbClr val="000000"/>
                </a:solidFill>
                <a:latin typeface="Calibri"/>
              </a:rPr>
              <a:t>EasyEDA</a:t>
            </a:r>
            <a:r>
              <a:rPr lang="en-IN" sz="1600" spc="-1" dirty="0">
                <a:solidFill>
                  <a:srgbClr val="000000"/>
                </a:solidFill>
                <a:latin typeface="Calibri"/>
              </a:rPr>
              <a:t> software used for schematic design. </a:t>
            </a:r>
          </a:p>
          <a:p>
            <a:pPr>
              <a:lnSpc>
                <a:spcPct val="100000"/>
              </a:lnSpc>
            </a:pPr>
            <a:endParaRPr lang="en-IN" sz="16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en-IN" sz="1600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785991-ACBE-4A40-A9DE-1ABADC116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78064"/>
            <a:ext cx="4551771" cy="27031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6F7DDA-D804-471D-9C41-C99487CD5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872" y="1586532"/>
            <a:ext cx="3396899" cy="223003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Box 3"/>
          <p:cNvSpPr/>
          <p:nvPr/>
        </p:nvSpPr>
        <p:spPr>
          <a:xfrm>
            <a:off x="430920" y="448560"/>
            <a:ext cx="34200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2400" b="1" strike="noStrike" spc="-1" dirty="0">
                <a:solidFill>
                  <a:srgbClr val="00B0F0"/>
                </a:solidFill>
                <a:latin typeface="Calibri"/>
              </a:rPr>
              <a:t>Projects</a:t>
            </a:r>
            <a:endParaRPr lang="en-IN" sz="2400" b="0" strike="noStrike" spc="-1" dirty="0">
              <a:latin typeface="Arial"/>
            </a:endParaRPr>
          </a:p>
        </p:txBody>
      </p:sp>
      <p:pic>
        <p:nvPicPr>
          <p:cNvPr id="161" name="Picture 2"/>
          <p:cNvPicPr/>
          <p:nvPr/>
        </p:nvPicPr>
        <p:blipFill>
          <a:blip r:embed="rId2"/>
          <a:stretch/>
        </p:blipFill>
        <p:spPr>
          <a:xfrm>
            <a:off x="7909200" y="0"/>
            <a:ext cx="4282560" cy="578880"/>
          </a:xfrm>
          <a:prstGeom prst="rect">
            <a:avLst/>
          </a:prstGeom>
          <a:ln w="0">
            <a:noFill/>
          </a:ln>
        </p:spPr>
      </p:pic>
      <p:sp>
        <p:nvSpPr>
          <p:cNvPr id="162" name="TextBox 1"/>
          <p:cNvSpPr/>
          <p:nvPr/>
        </p:nvSpPr>
        <p:spPr>
          <a:xfrm>
            <a:off x="450360" y="982800"/>
            <a:ext cx="7912144" cy="41843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n-IN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N" sz="1600" b="1" strike="noStrike" spc="-1" dirty="0">
                <a:solidFill>
                  <a:srgbClr val="C55A11"/>
                </a:solidFill>
                <a:latin typeface="Calibri"/>
              </a:rPr>
              <a:t>CAN Driver:</a:t>
            </a: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CAN driver development for microchip dpsic33ev256gm106 at 500 KBPS</a:t>
            </a: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StarSymbol"/>
              <a:buAutoNum type="alphaLcPeriod"/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Transmit of CAN messages at 1sec periodicity.</a:t>
            </a:r>
            <a:endParaRPr lang="en-IN" sz="16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StarSymbol"/>
              <a:buAutoNum type="alphaLcPeriod"/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Reception of the CAN messages.</a:t>
            </a:r>
            <a:endParaRPr lang="en-IN" sz="16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StarSymbol"/>
              <a:buAutoNum type="alphaLcPeriod"/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Loop Back of CAN Messages, transmitting the CAN messages received from the CAN tool.</a:t>
            </a: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The CAN tool used is Microchip CAN Bus analyser. The MCU is the MCLV-2 board.</a:t>
            </a: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N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endParaRPr lang="en-IN" sz="1800" b="0" strike="noStrike" spc="-1" dirty="0">
              <a:latin typeface="Arial"/>
            </a:endParaRPr>
          </a:p>
        </p:txBody>
      </p:sp>
      <p:pic>
        <p:nvPicPr>
          <p:cNvPr id="163" name="Picture 6"/>
          <p:cNvPicPr/>
          <p:nvPr/>
        </p:nvPicPr>
        <p:blipFill>
          <a:blip r:embed="rId3"/>
          <a:stretch/>
        </p:blipFill>
        <p:spPr>
          <a:xfrm>
            <a:off x="4404600" y="4633200"/>
            <a:ext cx="697320" cy="430560"/>
          </a:xfrm>
          <a:prstGeom prst="rect">
            <a:avLst/>
          </a:prstGeom>
          <a:ln w="0">
            <a:noFill/>
          </a:ln>
        </p:spPr>
      </p:pic>
      <p:sp>
        <p:nvSpPr>
          <p:cNvPr id="164" name="TextBox 8"/>
          <p:cNvSpPr/>
          <p:nvPr/>
        </p:nvSpPr>
        <p:spPr>
          <a:xfrm>
            <a:off x="4060440" y="4302000"/>
            <a:ext cx="149004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CAN Bus Analyzer</a:t>
            </a:r>
            <a:endParaRPr lang="en-IN" sz="1400" b="0" strike="noStrike" spc="-1">
              <a:latin typeface="Arial"/>
            </a:endParaRPr>
          </a:p>
        </p:txBody>
      </p:sp>
      <p:pic>
        <p:nvPicPr>
          <p:cNvPr id="165" name="Picture 10"/>
          <p:cNvPicPr/>
          <p:nvPr/>
        </p:nvPicPr>
        <p:blipFill>
          <a:blip r:embed="rId4"/>
          <a:stretch/>
        </p:blipFill>
        <p:spPr>
          <a:xfrm>
            <a:off x="450360" y="4165200"/>
            <a:ext cx="2095200" cy="1230840"/>
          </a:xfrm>
          <a:prstGeom prst="rect">
            <a:avLst/>
          </a:prstGeom>
          <a:ln w="0">
            <a:noFill/>
          </a:ln>
        </p:spPr>
      </p:pic>
      <p:sp>
        <p:nvSpPr>
          <p:cNvPr id="166" name="TextBox 11"/>
          <p:cNvSpPr/>
          <p:nvPr/>
        </p:nvSpPr>
        <p:spPr>
          <a:xfrm>
            <a:off x="732600" y="4011480"/>
            <a:ext cx="121572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MCLV-2 Board</a:t>
            </a:r>
            <a:endParaRPr lang="en-IN" sz="1400" b="0" strike="noStrike" spc="-1">
              <a:latin typeface="Arial"/>
            </a:endParaRPr>
          </a:p>
        </p:txBody>
      </p:sp>
      <p:sp>
        <p:nvSpPr>
          <p:cNvPr id="167" name="Straight Arrow Connector 13"/>
          <p:cNvSpPr/>
          <p:nvPr/>
        </p:nvSpPr>
        <p:spPr>
          <a:xfrm>
            <a:off x="2658960" y="4815360"/>
            <a:ext cx="16430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000000"/>
            </a:solidFill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TextBox 15"/>
          <p:cNvSpPr/>
          <p:nvPr/>
        </p:nvSpPr>
        <p:spPr>
          <a:xfrm>
            <a:off x="2749680" y="4456080"/>
            <a:ext cx="122652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CAN 500 KBPS</a:t>
            </a:r>
            <a:endParaRPr lang="en-IN" sz="1400" b="0" strike="noStrike" spc="-1">
              <a:latin typeface="Arial"/>
            </a:endParaRPr>
          </a:p>
        </p:txBody>
      </p:sp>
      <p:pic>
        <p:nvPicPr>
          <p:cNvPr id="169" name="Picture 5"/>
          <p:cNvPicPr/>
          <p:nvPr/>
        </p:nvPicPr>
        <p:blipFill>
          <a:blip r:embed="rId5"/>
          <a:stretch/>
        </p:blipFill>
        <p:spPr>
          <a:xfrm>
            <a:off x="5556240" y="3551040"/>
            <a:ext cx="6409800" cy="3025800"/>
          </a:xfrm>
          <a:prstGeom prst="rect">
            <a:avLst/>
          </a:prstGeom>
          <a:ln w="0">
            <a:noFill/>
          </a:ln>
        </p:spPr>
      </p:pic>
      <p:pic>
        <p:nvPicPr>
          <p:cNvPr id="170" name="Picture 9"/>
          <p:cNvPicPr/>
          <p:nvPr/>
        </p:nvPicPr>
        <p:blipFill>
          <a:blip r:embed="rId6"/>
          <a:stretch/>
        </p:blipFill>
        <p:spPr>
          <a:xfrm>
            <a:off x="6678360" y="737280"/>
            <a:ext cx="5082480" cy="18594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618412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Box 3"/>
          <p:cNvSpPr/>
          <p:nvPr/>
        </p:nvSpPr>
        <p:spPr>
          <a:xfrm>
            <a:off x="430920" y="448560"/>
            <a:ext cx="34200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2400" b="1" strike="noStrike" spc="-1" dirty="0">
                <a:solidFill>
                  <a:srgbClr val="00B0F0"/>
                </a:solidFill>
                <a:latin typeface="Calibri"/>
              </a:rPr>
              <a:t>Projects</a:t>
            </a:r>
            <a:endParaRPr lang="en-IN" sz="2400" b="0" strike="noStrike" spc="-1" dirty="0">
              <a:latin typeface="Arial"/>
            </a:endParaRPr>
          </a:p>
        </p:txBody>
      </p:sp>
      <p:pic>
        <p:nvPicPr>
          <p:cNvPr id="173" name="Picture 2"/>
          <p:cNvPicPr/>
          <p:nvPr/>
        </p:nvPicPr>
        <p:blipFill>
          <a:blip r:embed="rId4"/>
          <a:stretch/>
        </p:blipFill>
        <p:spPr>
          <a:xfrm>
            <a:off x="7909200" y="0"/>
            <a:ext cx="4282560" cy="578880"/>
          </a:xfrm>
          <a:prstGeom prst="rect">
            <a:avLst/>
          </a:prstGeom>
          <a:ln w="0">
            <a:noFill/>
          </a:ln>
        </p:spPr>
      </p:pic>
      <p:sp>
        <p:nvSpPr>
          <p:cNvPr id="174" name="TextBox 1"/>
          <p:cNvSpPr/>
          <p:nvPr/>
        </p:nvSpPr>
        <p:spPr>
          <a:xfrm>
            <a:off x="564840" y="990000"/>
            <a:ext cx="232920" cy="173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n-IN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N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endParaRPr lang="en-IN" sz="1800" b="0" strike="noStrike" spc="-1" dirty="0">
              <a:latin typeface="Arial"/>
            </a:endParaRPr>
          </a:p>
        </p:txBody>
      </p:sp>
      <p:sp>
        <p:nvSpPr>
          <p:cNvPr id="175" name="TextBox 4"/>
          <p:cNvSpPr/>
          <p:nvPr/>
        </p:nvSpPr>
        <p:spPr>
          <a:xfrm>
            <a:off x="611999" y="1055160"/>
            <a:ext cx="7820801" cy="45228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b="1" u="sng" spc="-1" dirty="0">
                <a:solidFill>
                  <a:srgbClr val="000000"/>
                </a:solidFill>
                <a:latin typeface="Calibri"/>
              </a:rPr>
              <a:t>Throttle percentage and Vehicle speed display on the LCD</a:t>
            </a:r>
            <a:endParaRPr lang="en-IN" sz="1800" b="1" u="sng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en-IN" sz="1800" b="1" strike="noStrike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pc="-1" dirty="0">
                <a:solidFill>
                  <a:srgbClr val="000000"/>
                </a:solidFill>
                <a:latin typeface="Calibri"/>
              </a:rPr>
              <a:t>Accelerator pedal display on the LCD using UDS commands.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pc="-1" dirty="0">
                <a:solidFill>
                  <a:srgbClr val="000000"/>
                </a:solidFill>
                <a:latin typeface="Calibri"/>
              </a:rPr>
              <a:t>Vehicle speed display on the LCD using UDS commands.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pc="-1" dirty="0">
                <a:solidFill>
                  <a:srgbClr val="000000"/>
                </a:solidFill>
                <a:latin typeface="Calibri"/>
              </a:rPr>
              <a:t>C code is developed to transmit CAN </a:t>
            </a:r>
            <a:r>
              <a:rPr lang="en-IN" spc="-1" dirty="0" err="1">
                <a:solidFill>
                  <a:srgbClr val="000000"/>
                </a:solidFill>
                <a:latin typeface="Calibri"/>
              </a:rPr>
              <a:t>tx</a:t>
            </a:r>
            <a:r>
              <a:rPr lang="en-IN" spc="-1" dirty="0">
                <a:solidFill>
                  <a:srgbClr val="000000"/>
                </a:solidFill>
                <a:latin typeface="Calibri"/>
              </a:rPr>
              <a:t> UDS commands.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pc="-1" dirty="0">
                <a:solidFill>
                  <a:srgbClr val="000000"/>
                </a:solidFill>
                <a:latin typeface="Calibri"/>
              </a:rPr>
              <a:t>The accelerator pedal position and vehicle speed is received from the CAR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pc="-1" dirty="0">
                <a:solidFill>
                  <a:srgbClr val="000000"/>
                </a:solidFill>
                <a:latin typeface="Calibri"/>
              </a:rPr>
              <a:t>The received accelerator pedal percentage and speed displayed on LCD.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pc="-1" dirty="0">
                <a:solidFill>
                  <a:srgbClr val="000000"/>
                </a:solidFill>
                <a:latin typeface="Calibri"/>
              </a:rPr>
              <a:t>STM32 micro controller is used for this project.</a:t>
            </a:r>
            <a:endParaRPr lang="en-IN" b="1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en-IN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800" b="0" strike="noStrike" spc="-1" dirty="0">
              <a:latin typeface="Arial"/>
            </a:endParaRPr>
          </a:p>
        </p:txBody>
      </p:sp>
      <p:pic>
        <p:nvPicPr>
          <p:cNvPr id="2" name="20240807-1721-47.9801758">
            <a:hlinkClick r:id="" action="ppaction://media"/>
            <a:extLst>
              <a:ext uri="{FF2B5EF4-FFF2-40B4-BE49-F238E27FC236}">
                <a16:creationId xmlns:a16="http://schemas.microsoft.com/office/drawing/2014/main" id="{B1BC5C8A-0E63-395E-2C6F-7A0947B780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0369" y="1475819"/>
            <a:ext cx="2033709" cy="34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2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Box 3"/>
          <p:cNvSpPr/>
          <p:nvPr/>
        </p:nvSpPr>
        <p:spPr>
          <a:xfrm>
            <a:off x="430920" y="448560"/>
            <a:ext cx="34200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2400" b="1" strike="noStrike" spc="-1" dirty="0">
                <a:solidFill>
                  <a:srgbClr val="00B0F0"/>
                </a:solidFill>
                <a:latin typeface="Calibri"/>
              </a:rPr>
              <a:t>Projects</a:t>
            </a:r>
            <a:endParaRPr lang="en-IN" sz="2400" b="0" strike="noStrike" spc="-1" dirty="0">
              <a:latin typeface="Arial"/>
            </a:endParaRPr>
          </a:p>
        </p:txBody>
      </p:sp>
      <p:pic>
        <p:nvPicPr>
          <p:cNvPr id="173" name="Picture 2"/>
          <p:cNvPicPr/>
          <p:nvPr/>
        </p:nvPicPr>
        <p:blipFill>
          <a:blip r:embed="rId2"/>
          <a:stretch/>
        </p:blipFill>
        <p:spPr>
          <a:xfrm>
            <a:off x="7909200" y="0"/>
            <a:ext cx="4282560" cy="578880"/>
          </a:xfrm>
          <a:prstGeom prst="rect">
            <a:avLst/>
          </a:prstGeom>
          <a:ln w="0">
            <a:noFill/>
          </a:ln>
        </p:spPr>
      </p:pic>
      <p:sp>
        <p:nvSpPr>
          <p:cNvPr id="174" name="TextBox 1"/>
          <p:cNvSpPr/>
          <p:nvPr/>
        </p:nvSpPr>
        <p:spPr>
          <a:xfrm>
            <a:off x="564840" y="990000"/>
            <a:ext cx="232920" cy="173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n-IN" sz="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N" sz="1800" b="0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en-IN" sz="1800" b="0" strike="noStrike" spc="-1">
              <a:latin typeface="Arial"/>
            </a:endParaRPr>
          </a:p>
        </p:txBody>
      </p:sp>
      <p:sp>
        <p:nvSpPr>
          <p:cNvPr id="175" name="TextBox 4"/>
          <p:cNvSpPr/>
          <p:nvPr/>
        </p:nvSpPr>
        <p:spPr>
          <a:xfrm>
            <a:off x="612000" y="1055160"/>
            <a:ext cx="7420727" cy="323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1800" b="1" strike="noStrike" spc="-1" dirty="0">
                <a:solidFill>
                  <a:srgbClr val="000000"/>
                </a:solidFill>
                <a:latin typeface="Calibri"/>
              </a:rPr>
              <a:t>PWM Driver Development:</a:t>
            </a:r>
            <a:endParaRPr lang="en-IN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8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The PWM is configured for 10Khz for motor driving in centre aligned mode.</a:t>
            </a:r>
            <a:endParaRPr lang="en-IN" sz="16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IN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Total of 6 PWMs are driven and different duty settings based on the CAN command.</a:t>
            </a: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PWM1H, PWM1L, PWM2H, PWM2L, PWM3H, PWM3L are the </a:t>
            </a:r>
            <a:r>
              <a:rPr lang="en-IN" sz="1600" b="0" strike="noStrike" spc="-1" dirty="0" err="1">
                <a:solidFill>
                  <a:srgbClr val="000000"/>
                </a:solidFill>
                <a:latin typeface="Calibri"/>
              </a:rPr>
              <a:t>pwm</a:t>
            </a: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 channels.</a:t>
            </a: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If the CAN command requests 50% duty cycle, the board is configured for that duty.</a:t>
            </a: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800" b="0" strike="noStrike" spc="-1" dirty="0">
              <a:latin typeface="Arial"/>
            </a:endParaRPr>
          </a:p>
        </p:txBody>
      </p:sp>
      <p:pic>
        <p:nvPicPr>
          <p:cNvPr id="176" name="Picture 7"/>
          <p:cNvPicPr/>
          <p:nvPr/>
        </p:nvPicPr>
        <p:blipFill>
          <a:blip r:embed="rId3"/>
          <a:stretch/>
        </p:blipFill>
        <p:spPr>
          <a:xfrm>
            <a:off x="5969160" y="3503520"/>
            <a:ext cx="3517560" cy="2098800"/>
          </a:xfrm>
          <a:prstGeom prst="rect">
            <a:avLst/>
          </a:prstGeom>
          <a:ln w="0">
            <a:noFill/>
          </a:ln>
        </p:spPr>
      </p:pic>
      <p:pic>
        <p:nvPicPr>
          <p:cNvPr id="177" name="Picture 12"/>
          <p:cNvPicPr/>
          <p:nvPr/>
        </p:nvPicPr>
        <p:blipFill>
          <a:blip r:embed="rId4"/>
          <a:stretch/>
        </p:blipFill>
        <p:spPr>
          <a:xfrm>
            <a:off x="681300" y="3259000"/>
            <a:ext cx="3945600" cy="2353680"/>
          </a:xfrm>
          <a:prstGeom prst="rect">
            <a:avLst/>
          </a:prstGeom>
          <a:ln w="0">
            <a:noFill/>
          </a:ln>
        </p:spPr>
      </p:pic>
      <p:sp>
        <p:nvSpPr>
          <p:cNvPr id="178" name="TextBox 16"/>
          <p:cNvSpPr/>
          <p:nvPr/>
        </p:nvSpPr>
        <p:spPr>
          <a:xfrm>
            <a:off x="477180" y="5685660"/>
            <a:ext cx="829944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Other driver development like Digital Input, Analog </a:t>
            </a:r>
            <a:r>
              <a:rPr lang="en-IN" sz="1600" b="0" strike="noStrike" spc="-1" dirty="0" err="1">
                <a:solidFill>
                  <a:srgbClr val="000000"/>
                </a:solidFill>
                <a:latin typeface="Calibri"/>
              </a:rPr>
              <a:t>InputOutput</a:t>
            </a: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 are completed.</a:t>
            </a:r>
            <a:endParaRPr lang="en-IN" sz="1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Box 3"/>
          <p:cNvSpPr/>
          <p:nvPr/>
        </p:nvSpPr>
        <p:spPr>
          <a:xfrm>
            <a:off x="430920" y="448560"/>
            <a:ext cx="34200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2400" b="1" strike="noStrike" spc="-1" dirty="0">
                <a:solidFill>
                  <a:srgbClr val="00B0F0"/>
                </a:solidFill>
                <a:latin typeface="Calibri"/>
              </a:rPr>
              <a:t>Projects</a:t>
            </a:r>
            <a:endParaRPr lang="en-IN" sz="2400" b="0" strike="noStrike" spc="-1" dirty="0">
              <a:latin typeface="Arial"/>
            </a:endParaRPr>
          </a:p>
        </p:txBody>
      </p:sp>
      <p:pic>
        <p:nvPicPr>
          <p:cNvPr id="173" name="Picture 2"/>
          <p:cNvPicPr/>
          <p:nvPr/>
        </p:nvPicPr>
        <p:blipFill>
          <a:blip r:embed="rId2"/>
          <a:stretch/>
        </p:blipFill>
        <p:spPr>
          <a:xfrm>
            <a:off x="7909200" y="0"/>
            <a:ext cx="4282560" cy="578880"/>
          </a:xfrm>
          <a:prstGeom prst="rect">
            <a:avLst/>
          </a:prstGeom>
          <a:ln w="0">
            <a:noFill/>
          </a:ln>
        </p:spPr>
      </p:pic>
      <p:sp>
        <p:nvSpPr>
          <p:cNvPr id="174" name="TextBox 1"/>
          <p:cNvSpPr/>
          <p:nvPr/>
        </p:nvSpPr>
        <p:spPr>
          <a:xfrm>
            <a:off x="564840" y="990000"/>
            <a:ext cx="232920" cy="173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n-IN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N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endParaRPr lang="en-IN" sz="1800" b="0" strike="noStrike" spc="-1" dirty="0">
              <a:latin typeface="Arial"/>
            </a:endParaRPr>
          </a:p>
        </p:txBody>
      </p:sp>
      <p:sp>
        <p:nvSpPr>
          <p:cNvPr id="175" name="TextBox 4"/>
          <p:cNvSpPr/>
          <p:nvPr/>
        </p:nvSpPr>
        <p:spPr>
          <a:xfrm>
            <a:off x="611999" y="1055160"/>
            <a:ext cx="9534323" cy="286086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b="1" spc="-1" dirty="0">
                <a:solidFill>
                  <a:srgbClr val="000000"/>
                </a:solidFill>
                <a:latin typeface="Calibri"/>
              </a:rPr>
              <a:t>LCD and Hex </a:t>
            </a:r>
            <a:r>
              <a:rPr lang="en-IN" b="1" spc="-1" dirty="0" err="1">
                <a:solidFill>
                  <a:srgbClr val="000000"/>
                </a:solidFill>
                <a:latin typeface="Calibri"/>
              </a:rPr>
              <a:t>KeyPad</a:t>
            </a:r>
            <a:r>
              <a:rPr lang="en-IN" b="1" spc="-1" dirty="0">
                <a:solidFill>
                  <a:srgbClr val="000000"/>
                </a:solidFill>
                <a:latin typeface="Calibri"/>
              </a:rPr>
              <a:t> Interfacing</a:t>
            </a:r>
            <a:r>
              <a:rPr lang="en-IN" sz="1800" b="1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>
              <a:lnSpc>
                <a:spcPct val="100000"/>
              </a:lnSpc>
            </a:pPr>
            <a:endParaRPr lang="en-IN" sz="1800" b="1" strike="noStrike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pc="-1" dirty="0">
                <a:solidFill>
                  <a:srgbClr val="000000"/>
                </a:solidFill>
                <a:latin typeface="Calibri"/>
              </a:rPr>
              <a:t>Interfaced t</a:t>
            </a:r>
            <a:r>
              <a:rPr lang="en-IN" sz="1800" b="0" strike="noStrike" spc="-1" dirty="0">
                <a:solidFill>
                  <a:srgbClr val="000000"/>
                </a:solidFill>
                <a:latin typeface="Calibri"/>
              </a:rPr>
              <a:t>he hex key pad and LCD display with PIC microcontroller.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pc="-1" dirty="0">
                <a:solidFill>
                  <a:srgbClr val="000000"/>
                </a:solidFill>
                <a:latin typeface="Calibri"/>
              </a:rPr>
              <a:t>The project is to display the key pressed on the LCD.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800" b="0" strike="noStrike" spc="-1" dirty="0">
                <a:solidFill>
                  <a:srgbClr val="000000"/>
                </a:solidFill>
                <a:latin typeface="Calibri"/>
              </a:rPr>
              <a:t>The LCD </a:t>
            </a:r>
            <a:r>
              <a:rPr lang="en-IN" spc="-1" dirty="0">
                <a:solidFill>
                  <a:srgbClr val="000000"/>
                </a:solidFill>
                <a:latin typeface="Calibri"/>
              </a:rPr>
              <a:t>used is 16*2 Character display.</a:t>
            </a:r>
          </a:p>
          <a:p>
            <a:endParaRPr lang="en-IN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b="1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en-IN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800" b="0" strike="noStrike" spc="-1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3C833-9ABE-4677-A451-EAE1575AF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40" y="2735980"/>
            <a:ext cx="5425910" cy="18060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DF900C-C31B-4CAA-86A8-8867E5F28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58142">
            <a:off x="7000169" y="2932771"/>
            <a:ext cx="2136737" cy="189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26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2"/>
          <p:cNvPicPr/>
          <p:nvPr/>
        </p:nvPicPr>
        <p:blipFill>
          <a:blip r:embed="rId2"/>
          <a:stretch/>
        </p:blipFill>
        <p:spPr>
          <a:xfrm>
            <a:off x="7909200" y="0"/>
            <a:ext cx="4282560" cy="578880"/>
          </a:xfrm>
          <a:prstGeom prst="rect">
            <a:avLst/>
          </a:prstGeom>
          <a:ln w="0">
            <a:noFill/>
          </a:ln>
        </p:spPr>
      </p:pic>
      <p:sp>
        <p:nvSpPr>
          <p:cNvPr id="226" name="TextBox 1"/>
          <p:cNvSpPr/>
          <p:nvPr/>
        </p:nvSpPr>
        <p:spPr>
          <a:xfrm>
            <a:off x="4826880" y="2400480"/>
            <a:ext cx="320868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2800" b="1" strike="noStrike" spc="-1">
                <a:solidFill>
                  <a:srgbClr val="000000"/>
                </a:solidFill>
                <a:latin typeface="Calibri"/>
              </a:rPr>
              <a:t>Q &amp; A</a:t>
            </a:r>
            <a:endParaRPr lang="en-IN" sz="2800" b="0" strike="noStrike" spc="-1">
              <a:latin typeface="Arial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35029C58-260A-4B77-9204-C7ABE2334171}"/>
              </a:ext>
            </a:extLst>
          </p:cNvPr>
          <p:cNvSpPr/>
          <p:nvPr/>
        </p:nvSpPr>
        <p:spPr>
          <a:xfrm>
            <a:off x="4700520" y="3047260"/>
            <a:ext cx="320868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2800" b="1" strike="noStrike" spc="-1" dirty="0">
                <a:solidFill>
                  <a:srgbClr val="000000"/>
                </a:solidFill>
                <a:latin typeface="Calibri"/>
              </a:rPr>
              <a:t>Thank You</a:t>
            </a:r>
            <a:endParaRPr lang="en-IN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Box 3"/>
          <p:cNvSpPr/>
          <p:nvPr/>
        </p:nvSpPr>
        <p:spPr>
          <a:xfrm>
            <a:off x="430566" y="554040"/>
            <a:ext cx="35164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2400" b="1" u="sng" spc="-1" dirty="0">
                <a:solidFill>
                  <a:srgbClr val="00B0F0"/>
                </a:solidFill>
                <a:latin typeface="Calibri"/>
              </a:rPr>
              <a:t>Index</a:t>
            </a:r>
          </a:p>
        </p:txBody>
      </p:sp>
      <p:sp>
        <p:nvSpPr>
          <p:cNvPr id="88" name="TextBox 4"/>
          <p:cNvSpPr/>
          <p:nvPr/>
        </p:nvSpPr>
        <p:spPr>
          <a:xfrm>
            <a:off x="457200" y="1336320"/>
            <a:ext cx="9600840" cy="36918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IN" sz="1800" b="0" strike="noStrike" spc="-1" dirty="0">
                <a:solidFill>
                  <a:srgbClr val="000000"/>
                </a:solidFill>
                <a:latin typeface="Calibri"/>
              </a:rPr>
              <a:t>About Us</a:t>
            </a:r>
            <a:endParaRPr lang="en-IN" sz="18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IN" sz="18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N" spc="-1" dirty="0">
                <a:solidFill>
                  <a:srgbClr val="000000"/>
                </a:solidFill>
                <a:latin typeface="Calibri"/>
              </a:rPr>
              <a:t>Who We Are  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IN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N" spc="-1" dirty="0">
                <a:solidFill>
                  <a:srgbClr val="000000"/>
                </a:solidFill>
                <a:latin typeface="Calibri"/>
              </a:rPr>
              <a:t>What We Do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IN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IN" sz="1800" b="0" strike="noStrike" spc="-1" dirty="0">
                <a:solidFill>
                  <a:srgbClr val="000000"/>
                </a:solidFill>
                <a:latin typeface="Calibri"/>
              </a:rPr>
              <a:t>Projects</a:t>
            </a:r>
            <a:endParaRPr lang="en-IN" sz="18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IN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IN" sz="1800" b="0" strike="noStrike" spc="-1" dirty="0">
                <a:solidFill>
                  <a:srgbClr val="000000"/>
                </a:solidFill>
                <a:latin typeface="Calibri"/>
              </a:rPr>
              <a:t>Software Tools</a:t>
            </a:r>
            <a:endParaRPr lang="en-IN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endParaRPr lang="en-IN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IN" sz="1800" b="0" strike="noStrike" spc="-1" dirty="0">
                <a:solidFill>
                  <a:srgbClr val="000000"/>
                </a:solidFill>
                <a:latin typeface="Calibri"/>
              </a:rPr>
              <a:t>Hardware Tools</a:t>
            </a:r>
            <a:endParaRPr lang="en-IN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800" b="0" strike="noStrike" spc="-1" dirty="0">
              <a:latin typeface="Arial"/>
            </a:endParaRPr>
          </a:p>
        </p:txBody>
      </p:sp>
      <p:pic>
        <p:nvPicPr>
          <p:cNvPr id="89" name="Picture 7"/>
          <p:cNvPicPr/>
          <p:nvPr/>
        </p:nvPicPr>
        <p:blipFill>
          <a:blip r:embed="rId2"/>
          <a:stretch/>
        </p:blipFill>
        <p:spPr>
          <a:xfrm>
            <a:off x="7909200" y="62280"/>
            <a:ext cx="4282560" cy="578880"/>
          </a:xfrm>
          <a:prstGeom prst="rect">
            <a:avLst/>
          </a:prstGeom>
          <a:ln w="0">
            <a:noFill/>
          </a:ln>
        </p:spPr>
      </p:pic>
      <p:sp>
        <p:nvSpPr>
          <p:cNvPr id="90" name="TextBox 8"/>
          <p:cNvSpPr/>
          <p:nvPr/>
        </p:nvSpPr>
        <p:spPr>
          <a:xfrm>
            <a:off x="8361720" y="629280"/>
            <a:ext cx="181822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en-IN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Box 3"/>
          <p:cNvSpPr/>
          <p:nvPr/>
        </p:nvSpPr>
        <p:spPr>
          <a:xfrm>
            <a:off x="430920" y="448560"/>
            <a:ext cx="225936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2400" b="1" u="sng" strike="noStrike" spc="-1" dirty="0">
                <a:solidFill>
                  <a:srgbClr val="00B0F0"/>
                </a:solidFill>
                <a:latin typeface="Calibri"/>
              </a:rPr>
              <a:t>About Us</a:t>
            </a:r>
            <a:endParaRPr lang="en-IN" sz="2400" b="0" u="sng" strike="noStrike" spc="-1" dirty="0">
              <a:latin typeface="Arial"/>
            </a:endParaRPr>
          </a:p>
        </p:txBody>
      </p:sp>
      <p:sp>
        <p:nvSpPr>
          <p:cNvPr id="92" name="TextBox 4"/>
          <p:cNvSpPr/>
          <p:nvPr/>
        </p:nvSpPr>
        <p:spPr>
          <a:xfrm>
            <a:off x="720000" y="1289160"/>
            <a:ext cx="8895233" cy="4276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Lead Embedded is a start up company started in June 2021 near Uppal </a:t>
            </a:r>
            <a:r>
              <a:rPr lang="en-IN" sz="1600" b="0" strike="noStrike" spc="-1" dirty="0" err="1">
                <a:solidFill>
                  <a:srgbClr val="000000"/>
                </a:solidFill>
                <a:latin typeface="Calibri"/>
              </a:rPr>
              <a:t>Telengana</a:t>
            </a: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Lead Embedded is specialized in </a:t>
            </a: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Firmware development for CAN(Controller Area Network protocol, EOL (End Of Line) tools using</a:t>
            </a: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      UDS (Unified Diagnostic Services) and OBD2 (On Board Diagnostic) protocols for Automotive Vehicles.</a:t>
            </a:r>
            <a:endParaRPr lang="en-IN" sz="16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IN" sz="16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Control of BLDC and PMSM motors using FOC (Field oriented Control).</a:t>
            </a:r>
            <a:endParaRPr lang="en-IN" sz="16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IN" sz="16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Firmware development for the Microcontroller based Embedded Application.</a:t>
            </a:r>
            <a:endParaRPr lang="en-IN" sz="16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IN" sz="16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Hardware Schematic design for the Microcontroller based Embedded Applications.</a:t>
            </a:r>
            <a:endParaRPr lang="en-IN" sz="16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IN" sz="16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Wiring harness design </a:t>
            </a:r>
            <a:r>
              <a:rPr lang="en-IN" sz="1600" spc="-1" dirty="0">
                <a:solidFill>
                  <a:srgbClr val="000000"/>
                </a:solidFill>
                <a:latin typeface="Calibri"/>
              </a:rPr>
              <a:t>using </a:t>
            </a: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Siemens Software.</a:t>
            </a: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</p:txBody>
      </p:sp>
      <p:pic>
        <p:nvPicPr>
          <p:cNvPr id="93" name="Picture 7"/>
          <p:cNvPicPr/>
          <p:nvPr/>
        </p:nvPicPr>
        <p:blipFill>
          <a:blip r:embed="rId2"/>
          <a:stretch/>
        </p:blipFill>
        <p:spPr>
          <a:xfrm>
            <a:off x="8324280" y="158760"/>
            <a:ext cx="3694320" cy="578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Box 3"/>
          <p:cNvSpPr/>
          <p:nvPr/>
        </p:nvSpPr>
        <p:spPr>
          <a:xfrm>
            <a:off x="542880" y="175688"/>
            <a:ext cx="2472694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2400" b="1" u="sng" strike="noStrike" spc="-1" dirty="0">
                <a:solidFill>
                  <a:srgbClr val="00B0F0"/>
                </a:solidFill>
                <a:latin typeface="Calibri"/>
              </a:rPr>
              <a:t>What</a:t>
            </a:r>
            <a:r>
              <a:rPr lang="en-IN" sz="1800" b="0" u="sng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400" b="1" u="sng" strike="noStrike" spc="-1" dirty="0">
                <a:solidFill>
                  <a:srgbClr val="00B0F0"/>
                </a:solidFill>
                <a:latin typeface="Calibri"/>
              </a:rPr>
              <a:t>We</a:t>
            </a:r>
            <a:r>
              <a:rPr lang="en-IN" sz="1800" b="0" u="sng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IN" sz="2400" b="1" u="sng" strike="noStrike" spc="-1" dirty="0">
                <a:solidFill>
                  <a:srgbClr val="00B0F0"/>
                </a:solidFill>
                <a:latin typeface="Calibri"/>
              </a:rPr>
              <a:t>Do</a:t>
            </a:r>
            <a:endParaRPr lang="en-IN" sz="2400" b="0" u="sng" strike="noStrike" spc="-1" dirty="0">
              <a:latin typeface="Arial"/>
            </a:endParaRPr>
          </a:p>
        </p:txBody>
      </p:sp>
      <p:pic>
        <p:nvPicPr>
          <p:cNvPr id="139" name="Picture 2"/>
          <p:cNvPicPr/>
          <p:nvPr/>
        </p:nvPicPr>
        <p:blipFill>
          <a:blip r:embed="rId3"/>
          <a:stretch/>
        </p:blipFill>
        <p:spPr>
          <a:xfrm>
            <a:off x="7909200" y="106560"/>
            <a:ext cx="4282560" cy="578880"/>
          </a:xfrm>
          <a:prstGeom prst="rect">
            <a:avLst/>
          </a:prstGeom>
          <a:ln w="0">
            <a:noFill/>
          </a:ln>
        </p:spPr>
      </p:pic>
      <p:sp>
        <p:nvSpPr>
          <p:cNvPr id="140" name="TextBox 1"/>
          <p:cNvSpPr/>
          <p:nvPr/>
        </p:nvSpPr>
        <p:spPr>
          <a:xfrm>
            <a:off x="542880" y="734700"/>
            <a:ext cx="9817409" cy="6123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1800" b="0" u="sng" strike="noStrike" spc="-1" dirty="0">
                <a:solidFill>
                  <a:srgbClr val="C55A11"/>
                </a:solidFill>
                <a:latin typeface="Calibri"/>
              </a:rPr>
              <a:t>Firmware</a:t>
            </a:r>
            <a:r>
              <a:rPr lang="en-IN" sz="1800" b="0" u="sng" strike="noStrike" spc="-1" dirty="0">
                <a:solidFill>
                  <a:srgbClr val="C55A11"/>
                </a:solidFill>
                <a:uFillTx/>
                <a:latin typeface="Calibri"/>
              </a:rPr>
              <a:t> Development for Board Support Packages and Application </a:t>
            </a:r>
            <a:endParaRPr lang="en-IN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8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N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600" spc="-1" dirty="0">
                <a:solidFill>
                  <a:srgbClr val="000000"/>
                </a:solidFill>
                <a:latin typeface="Calibri"/>
              </a:rPr>
              <a:t>BSP (Board Support Packages) will be developed for any micro controller and customized based on requirement.</a:t>
            </a:r>
          </a:p>
          <a:p>
            <a:pPr>
              <a:lnSpc>
                <a:spcPct val="100000"/>
              </a:lnSpc>
            </a:pPr>
            <a:endParaRPr lang="en-IN" sz="1600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The </a:t>
            </a:r>
            <a:r>
              <a:rPr lang="en-IN" sz="1600" spc="-1" dirty="0">
                <a:solidFill>
                  <a:srgbClr val="000000"/>
                </a:solidFill>
                <a:latin typeface="Calibri"/>
              </a:rPr>
              <a:t>below BSP are developed for the Microchip 16 bit family Micro controllers.</a:t>
            </a: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	a. </a:t>
            </a:r>
            <a:r>
              <a:rPr lang="en-IN" sz="1600" b="1" u="sng" strike="noStrike" spc="-1" dirty="0">
                <a:solidFill>
                  <a:srgbClr val="000000"/>
                </a:solidFill>
                <a:latin typeface="Calibri"/>
              </a:rPr>
              <a:t>Microcontroller Clock</a:t>
            </a: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  - Driver to initialize the micro controller Clock at different clock frequencies</a:t>
            </a: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	b. </a:t>
            </a:r>
            <a:r>
              <a:rPr lang="en-IN" sz="1600" b="1" u="sng" strike="noStrike" spc="-1" dirty="0">
                <a:solidFill>
                  <a:srgbClr val="000000"/>
                </a:solidFill>
                <a:latin typeface="Calibri"/>
              </a:rPr>
              <a:t>Sleep and Wakeup Module</a:t>
            </a: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 – The sleep and wakeup drivers implemented for power saving when the</a:t>
            </a: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			     module is not active,</a:t>
            </a: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 	</a:t>
            </a:r>
            <a:r>
              <a:rPr lang="en-IN" sz="1600" spc="-1" dirty="0">
                <a:latin typeface="Arial"/>
              </a:rPr>
              <a:t>c. </a:t>
            </a:r>
            <a:r>
              <a:rPr lang="en-IN" sz="1600" b="1" u="sng" strike="noStrike" spc="-1" dirty="0">
                <a:solidFill>
                  <a:srgbClr val="000000"/>
                </a:solidFill>
                <a:latin typeface="Calibri"/>
              </a:rPr>
              <a:t>Digital (DIO) Module</a:t>
            </a: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  - Software module to read the digital input and control the digital outputs.</a:t>
            </a: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</a:pPr>
            <a:endParaRPr lang="en-IN" sz="1600" spc="-1" dirty="0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en-IN" sz="1600" b="0" strike="noStrike" spc="-1" dirty="0">
                <a:solidFill>
                  <a:srgbClr val="000000"/>
                </a:solidFill>
                <a:latin typeface="Arial"/>
              </a:rPr>
              <a:t>	d. </a:t>
            </a:r>
            <a:r>
              <a:rPr lang="en-IN" sz="1600" b="1" u="sng" strike="noStrike" spc="-1" dirty="0">
                <a:solidFill>
                  <a:srgbClr val="000000"/>
                </a:solidFill>
                <a:latin typeface="Calibri"/>
              </a:rPr>
              <a:t>Analog (ADC) Module</a:t>
            </a: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 – Software Module to read the Analog input with 12 / 10 bit ADC.</a:t>
            </a:r>
          </a:p>
          <a:p>
            <a:pPr>
              <a:lnSpc>
                <a:spcPct val="100000"/>
              </a:lnSpc>
              <a:buClr>
                <a:srgbClr val="000000"/>
              </a:buClr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en-IN" sz="1600" spc="-1" dirty="0">
                <a:latin typeface="Arial"/>
              </a:rPr>
              <a:t>	e. </a:t>
            </a:r>
            <a:r>
              <a:rPr lang="en-IN" sz="1600" b="1" u="sng" strike="noStrike" spc="-1" dirty="0">
                <a:solidFill>
                  <a:srgbClr val="000000"/>
                </a:solidFill>
                <a:latin typeface="Calibri"/>
              </a:rPr>
              <a:t>Timer Module</a:t>
            </a: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 – Software module to initialize the timer for 1ms, this is the basic OS scheduler.</a:t>
            </a:r>
          </a:p>
          <a:p>
            <a:pPr>
              <a:lnSpc>
                <a:spcPct val="100000"/>
              </a:lnSpc>
              <a:buClr>
                <a:srgbClr val="000000"/>
              </a:buClr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	f. </a:t>
            </a:r>
            <a:r>
              <a:rPr lang="en-IN" sz="1600" b="1" u="sng" strike="noStrike" spc="-1" dirty="0">
                <a:solidFill>
                  <a:srgbClr val="000000"/>
                </a:solidFill>
                <a:latin typeface="Calibri"/>
              </a:rPr>
              <a:t>CAN</a:t>
            </a: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 – Software module to perform the CAN communication used in Automotive applications.</a:t>
            </a: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	g. </a:t>
            </a:r>
            <a:r>
              <a:rPr lang="en-IN" sz="1600" b="1" u="sng" strike="noStrike" spc="-1" dirty="0">
                <a:solidFill>
                  <a:srgbClr val="000000"/>
                </a:solidFill>
                <a:latin typeface="Calibri"/>
              </a:rPr>
              <a:t>UART</a:t>
            </a: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 – Module to perform the serial communication.</a:t>
            </a:r>
          </a:p>
          <a:p>
            <a:pPr>
              <a:lnSpc>
                <a:spcPct val="100000"/>
              </a:lnSpc>
              <a:buClr>
                <a:srgbClr val="000000"/>
              </a:buClr>
            </a:pP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en-IN" sz="1600" spc="-1" dirty="0">
                <a:latin typeface="Arial"/>
              </a:rPr>
              <a:t>	h. </a:t>
            </a:r>
            <a:r>
              <a:rPr lang="en-IN" sz="1600" b="1" u="sng" strike="noStrike" spc="-1" dirty="0">
                <a:solidFill>
                  <a:srgbClr val="000000"/>
                </a:solidFill>
                <a:latin typeface="Calibri"/>
              </a:rPr>
              <a:t>SPI</a:t>
            </a: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  - SPI drivers to read and write data into EEPROM memory to store non volatile memory.</a:t>
            </a:r>
          </a:p>
          <a:p>
            <a:pPr>
              <a:lnSpc>
                <a:spcPct val="100000"/>
              </a:lnSpc>
              <a:buClr>
                <a:srgbClr val="000000"/>
              </a:buClr>
            </a:pPr>
            <a:endParaRPr lang="en-IN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IN" sz="1600" spc="-1" dirty="0">
                <a:solidFill>
                  <a:srgbClr val="000000"/>
                </a:solidFill>
                <a:latin typeface="Calibri"/>
              </a:rPr>
              <a:t>The Application Software on microcontroller platform will be developed based on the requirement.</a:t>
            </a: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N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endParaRPr lang="en-IN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2"/>
          <p:cNvPicPr/>
          <p:nvPr/>
        </p:nvPicPr>
        <p:blipFill>
          <a:blip r:embed="rId2"/>
          <a:stretch/>
        </p:blipFill>
        <p:spPr>
          <a:xfrm>
            <a:off x="7909200" y="106560"/>
            <a:ext cx="4282560" cy="578880"/>
          </a:xfrm>
          <a:prstGeom prst="rect">
            <a:avLst/>
          </a:prstGeom>
          <a:ln w="0">
            <a:noFill/>
          </a:ln>
        </p:spPr>
      </p:pic>
      <p:sp>
        <p:nvSpPr>
          <p:cNvPr id="144" name="TextBox 1"/>
          <p:cNvSpPr/>
          <p:nvPr/>
        </p:nvSpPr>
        <p:spPr>
          <a:xfrm>
            <a:off x="594360" y="910080"/>
            <a:ext cx="6916935" cy="47998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1800" b="0" u="sng" strike="noStrike" spc="-1" dirty="0">
                <a:solidFill>
                  <a:srgbClr val="C55A11"/>
                </a:solidFill>
                <a:uFillTx/>
                <a:latin typeface="Calibri"/>
              </a:rPr>
              <a:t>EOL / UDS / OBD2 </a:t>
            </a:r>
            <a:r>
              <a:rPr lang="en-IN" u="sng" spc="-1" dirty="0">
                <a:solidFill>
                  <a:srgbClr val="C55A11"/>
                </a:solidFill>
                <a:latin typeface="Calibri"/>
              </a:rPr>
              <a:t>Software </a:t>
            </a:r>
            <a:r>
              <a:rPr lang="en-IN" sz="1800" b="0" u="sng" strike="noStrike" spc="-1" dirty="0">
                <a:solidFill>
                  <a:srgbClr val="C55A11"/>
                </a:solidFill>
                <a:uFillTx/>
                <a:latin typeface="Calibri"/>
              </a:rPr>
              <a:t>Development</a:t>
            </a:r>
            <a:endParaRPr lang="en-IN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Software development for UDS and OBD2 protocols for EOL (End of Life) tools</a:t>
            </a:r>
            <a:endParaRPr lang="en-IN" sz="1600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       </a:t>
            </a:r>
            <a:r>
              <a:rPr lang="en-IN" sz="1600" spc="-1" dirty="0">
                <a:solidFill>
                  <a:srgbClr val="000000"/>
                </a:solidFill>
                <a:latin typeface="Calibri"/>
              </a:rPr>
              <a:t>using CAN (Controller Area Network).</a:t>
            </a:r>
          </a:p>
          <a:p>
            <a:pPr>
              <a:lnSpc>
                <a:spcPct val="100000"/>
              </a:lnSpc>
              <a:buClr>
                <a:srgbClr val="000000"/>
              </a:buClr>
            </a:pPr>
            <a:endParaRPr lang="en-IN" sz="16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lnSpc>
                <a:spcPct val="10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IN" sz="1600" spc="-1" dirty="0">
                <a:solidFill>
                  <a:srgbClr val="000000"/>
                </a:solidFill>
                <a:latin typeface="Calibri"/>
              </a:rPr>
              <a:t>CAN driver development and CAN TP protocol development.</a:t>
            </a: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IN" sz="1600" spc="-1" dirty="0">
                <a:solidFill>
                  <a:srgbClr val="000000"/>
                </a:solidFill>
                <a:latin typeface="Calibri"/>
              </a:rPr>
              <a:t>UDS protocol developed and tested for the following below services</a:t>
            </a:r>
            <a:endParaRPr lang="en-IN" sz="16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a. Default, Programming, Extended Sessions. (0x10 service)</a:t>
            </a:r>
            <a:endParaRPr lang="en-IN" sz="16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b. Read By Data Identifier  ( 0x22)</a:t>
            </a:r>
            <a:endParaRPr lang="en-IN" sz="16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c. Write By Data Identifier (0x2E)</a:t>
            </a:r>
            <a:endParaRPr lang="en-IN" sz="16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d. DTC logging (0x29 Service)</a:t>
            </a:r>
            <a:endParaRPr lang="en-IN" sz="16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e. Clear DTC  (0x14 Service)</a:t>
            </a:r>
            <a:endParaRPr lang="en-IN" sz="16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f. Flashing using UDS protocol. (0x36 Service)</a:t>
            </a: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OBD2 services implementation.</a:t>
            </a:r>
            <a:endParaRPr lang="en-IN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IN" sz="1600" b="0" strike="noStrike" spc="-1" dirty="0">
                <a:solidFill>
                  <a:srgbClr val="000000"/>
                </a:solidFill>
                <a:latin typeface="Calibri"/>
              </a:rPr>
              <a:t>EOL hardware tool development to include th</a:t>
            </a:r>
            <a:r>
              <a:rPr lang="en-IN" sz="1600" spc="-1" dirty="0">
                <a:solidFill>
                  <a:srgbClr val="000000"/>
                </a:solidFill>
                <a:latin typeface="Calibri"/>
              </a:rPr>
              <a:t>e Keypad and Graphical </a:t>
            </a: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en-IN" sz="1600" spc="-1" dirty="0">
                <a:solidFill>
                  <a:srgbClr val="000000"/>
                </a:solidFill>
                <a:latin typeface="Calibri"/>
              </a:rPr>
              <a:t>       display.</a:t>
            </a:r>
            <a:endParaRPr lang="en-IN" sz="1600" b="0" strike="noStrike" spc="-1" dirty="0">
              <a:latin typeface="Arial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0422CFEC-DA23-42F0-A97F-C6A5292DB22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757541" y="2746752"/>
            <a:ext cx="3859560" cy="2563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2"/>
          <p:cNvPicPr/>
          <p:nvPr/>
        </p:nvPicPr>
        <p:blipFill>
          <a:blip r:embed="rId2"/>
          <a:stretch/>
        </p:blipFill>
        <p:spPr>
          <a:xfrm>
            <a:off x="7909200" y="106560"/>
            <a:ext cx="4282560" cy="578880"/>
          </a:xfrm>
          <a:prstGeom prst="rect">
            <a:avLst/>
          </a:prstGeom>
          <a:ln w="0">
            <a:noFill/>
          </a:ln>
        </p:spPr>
      </p:pic>
      <p:sp>
        <p:nvSpPr>
          <p:cNvPr id="148" name="TextBox 1"/>
          <p:cNvSpPr/>
          <p:nvPr/>
        </p:nvSpPr>
        <p:spPr>
          <a:xfrm>
            <a:off x="545040" y="919317"/>
            <a:ext cx="8376600" cy="23684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1800" b="0" u="sng" strike="noStrike" spc="-1" dirty="0">
                <a:solidFill>
                  <a:srgbClr val="C55A11"/>
                </a:solidFill>
                <a:uFillTx/>
                <a:latin typeface="Calibri"/>
              </a:rPr>
              <a:t>Motor Controller </a:t>
            </a:r>
            <a:r>
              <a:rPr lang="en-IN" u="sng" spc="-1" dirty="0">
                <a:solidFill>
                  <a:srgbClr val="C55A11"/>
                </a:solidFill>
                <a:latin typeface="Calibri"/>
              </a:rPr>
              <a:t>Software </a:t>
            </a:r>
            <a:r>
              <a:rPr lang="en-IN" sz="1800" b="0" u="sng" strike="noStrike" spc="-1" dirty="0">
                <a:solidFill>
                  <a:srgbClr val="C55A11"/>
                </a:solidFill>
                <a:uFillTx/>
                <a:latin typeface="Calibri"/>
              </a:rPr>
              <a:t>Development</a:t>
            </a:r>
          </a:p>
          <a:p>
            <a:pPr>
              <a:lnSpc>
                <a:spcPct val="100000"/>
              </a:lnSpc>
            </a:pPr>
            <a:endParaRPr lang="en-IN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IN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Motor control software development for PMSM motors using FOC.</a:t>
            </a:r>
            <a:endParaRPr lang="en-IN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IN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Motor Control software development using Trapezoidal switching.</a:t>
            </a: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endParaRPr lang="en-IN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IN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Evaluation board MCLV-2 board from Microchip (dspic33EV family) is used for driving the motor.</a:t>
            </a:r>
            <a:endParaRPr lang="en-IN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IN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en-IN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PMSM 2KW motor with Digital Hall sensor and Encoder is driven in open loop conditions.</a:t>
            </a:r>
            <a:endParaRPr lang="en-IN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4665724-8CC8-4E0A-B4A8-652DB0636B7E}"/>
              </a:ext>
            </a:extLst>
          </p:cNvPr>
          <p:cNvGrpSpPr/>
          <p:nvPr/>
        </p:nvGrpSpPr>
        <p:grpSpPr>
          <a:xfrm>
            <a:off x="855612" y="3625688"/>
            <a:ext cx="7223068" cy="2783752"/>
            <a:chOff x="900000" y="1612622"/>
            <a:chExt cx="7176081" cy="3535365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2614EA2-CD4A-4E9A-848F-821E2E07FE50}"/>
                </a:ext>
              </a:extLst>
            </p:cNvPr>
            <p:cNvSpPr/>
            <p:nvPr/>
          </p:nvSpPr>
          <p:spPr>
            <a:xfrm>
              <a:off x="2340000" y="2268000"/>
              <a:ext cx="3060000" cy="1260000"/>
            </a:xfrm>
            <a:prstGeom prst="rect">
              <a:avLst/>
            </a:prstGeom>
            <a:noFill/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1AB2047-EEC4-4765-AA86-AB3774E72F6F}"/>
                </a:ext>
              </a:extLst>
            </p:cNvPr>
            <p:cNvSpPr/>
            <p:nvPr/>
          </p:nvSpPr>
          <p:spPr>
            <a:xfrm>
              <a:off x="2484000" y="2664000"/>
              <a:ext cx="900000" cy="612000"/>
            </a:xfrm>
            <a:prstGeom prst="rect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en-IN" sz="800" b="0" strike="noStrike" spc="-1">
                  <a:latin typeface="Arial"/>
                </a:rPr>
                <a:t>12V section 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5389155-9D48-43D9-99E5-C7D5B0DF4D0E}"/>
                </a:ext>
              </a:extLst>
            </p:cNvPr>
            <p:cNvSpPr/>
            <p:nvPr/>
          </p:nvSpPr>
          <p:spPr>
            <a:xfrm>
              <a:off x="4356000" y="2664000"/>
              <a:ext cx="900000" cy="612000"/>
            </a:xfrm>
            <a:prstGeom prst="rect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09537AF-2F35-42B8-9EAF-2B5EE028B3DB}"/>
                </a:ext>
              </a:extLst>
            </p:cNvPr>
            <p:cNvSpPr txBox="1"/>
            <p:nvPr/>
          </p:nvSpPr>
          <p:spPr>
            <a:xfrm>
              <a:off x="4393440" y="2772360"/>
              <a:ext cx="1006560" cy="319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IN" sz="800" b="0" strike="noStrike" spc="-1">
                  <a:latin typeface="Arial"/>
                </a:rPr>
                <a:t>Power</a:t>
              </a:r>
            </a:p>
            <a:p>
              <a:r>
                <a:rPr lang="en-IN" sz="800" b="0" strike="noStrike" spc="-1">
                  <a:latin typeface="Arial"/>
                </a:rPr>
                <a:t>Section</a:t>
              </a:r>
            </a:p>
          </p:txBody>
        </p:sp>
        <p:sp>
          <p:nvSpPr>
            <p:cNvPr id="77" name="Straight Connector 76">
              <a:extLst>
                <a:ext uri="{FF2B5EF4-FFF2-40B4-BE49-F238E27FC236}">
                  <a16:creationId xmlns:a16="http://schemas.microsoft.com/office/drawing/2014/main" id="{746D8E7C-AEAC-4F4D-A28A-757672532254}"/>
                </a:ext>
              </a:extLst>
            </p:cNvPr>
            <p:cNvSpPr/>
            <p:nvPr/>
          </p:nvSpPr>
          <p:spPr>
            <a:xfrm>
              <a:off x="3384000" y="2844000"/>
              <a:ext cx="972000" cy="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Straight Connector 77">
              <a:extLst>
                <a:ext uri="{FF2B5EF4-FFF2-40B4-BE49-F238E27FC236}">
                  <a16:creationId xmlns:a16="http://schemas.microsoft.com/office/drawing/2014/main" id="{D6E784BD-EC19-438B-ADCC-3D78154833B8}"/>
                </a:ext>
              </a:extLst>
            </p:cNvPr>
            <p:cNvSpPr/>
            <p:nvPr/>
          </p:nvSpPr>
          <p:spPr>
            <a:xfrm>
              <a:off x="3384000" y="3204000"/>
              <a:ext cx="972000" cy="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Straight Connector 78">
              <a:extLst>
                <a:ext uri="{FF2B5EF4-FFF2-40B4-BE49-F238E27FC236}">
                  <a16:creationId xmlns:a16="http://schemas.microsoft.com/office/drawing/2014/main" id="{BD8FB95F-0AB0-49C8-BF74-82F62690E663}"/>
                </a:ext>
              </a:extLst>
            </p:cNvPr>
            <p:cNvSpPr/>
            <p:nvPr/>
          </p:nvSpPr>
          <p:spPr>
            <a:xfrm>
              <a:off x="3348000" y="3024000"/>
              <a:ext cx="1009440" cy="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2574250-CFFA-4EE2-8B43-7318E9DDF019}"/>
                </a:ext>
              </a:extLst>
            </p:cNvPr>
            <p:cNvSpPr/>
            <p:nvPr/>
          </p:nvSpPr>
          <p:spPr>
            <a:xfrm>
              <a:off x="6300000" y="2304000"/>
              <a:ext cx="1440000" cy="1440000"/>
            </a:xfrm>
            <a:prstGeom prst="ellipse">
              <a:avLst/>
            </a:prstGeom>
            <a:solidFill>
              <a:srgbClr val="729FCF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en-IN" sz="800" b="0" strike="noStrike" spc="-1">
                  <a:latin typeface="Arial"/>
                </a:rPr>
                <a:t>PMSM Motor</a:t>
              </a:r>
            </a:p>
          </p:txBody>
        </p:sp>
        <p:sp>
          <p:nvSpPr>
            <p:cNvPr id="81" name="Straight Connector 80">
              <a:extLst>
                <a:ext uri="{FF2B5EF4-FFF2-40B4-BE49-F238E27FC236}">
                  <a16:creationId xmlns:a16="http://schemas.microsoft.com/office/drawing/2014/main" id="{AE208B47-326F-4A06-B0A1-28A1DA6AB023}"/>
                </a:ext>
              </a:extLst>
            </p:cNvPr>
            <p:cNvSpPr/>
            <p:nvPr/>
          </p:nvSpPr>
          <p:spPr>
            <a:xfrm>
              <a:off x="5400000" y="2700000"/>
              <a:ext cx="900000" cy="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Straight Connector 81">
              <a:extLst>
                <a:ext uri="{FF2B5EF4-FFF2-40B4-BE49-F238E27FC236}">
                  <a16:creationId xmlns:a16="http://schemas.microsoft.com/office/drawing/2014/main" id="{174371DB-0969-4EE2-9C71-A8850E0AD0F4}"/>
                </a:ext>
              </a:extLst>
            </p:cNvPr>
            <p:cNvSpPr/>
            <p:nvPr/>
          </p:nvSpPr>
          <p:spPr>
            <a:xfrm>
              <a:off x="5400000" y="3024000"/>
              <a:ext cx="900000" cy="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Straight Connector 82">
              <a:extLst>
                <a:ext uri="{FF2B5EF4-FFF2-40B4-BE49-F238E27FC236}">
                  <a16:creationId xmlns:a16="http://schemas.microsoft.com/office/drawing/2014/main" id="{21F0BAC7-9B3B-4C05-ADCE-9C5D7C28B54F}"/>
                </a:ext>
              </a:extLst>
            </p:cNvPr>
            <p:cNvSpPr/>
            <p:nvPr/>
          </p:nvSpPr>
          <p:spPr>
            <a:xfrm>
              <a:off x="5400000" y="3348000"/>
              <a:ext cx="900000" cy="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FFE1F51-213F-47FC-B47B-E4CEA572C2D9}"/>
                </a:ext>
              </a:extLst>
            </p:cNvPr>
            <p:cNvSpPr txBox="1"/>
            <p:nvPr/>
          </p:nvSpPr>
          <p:spPr>
            <a:xfrm>
              <a:off x="5580000" y="2484000"/>
              <a:ext cx="253800" cy="2048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IN" sz="800" b="0" strike="noStrike" spc="-1">
                  <a:latin typeface="Arial"/>
                </a:rPr>
                <a:t>R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AB47C88A-A6EA-40F2-BB03-7785E0D56235}"/>
                </a:ext>
              </a:extLst>
            </p:cNvPr>
            <p:cNvSpPr txBox="1"/>
            <p:nvPr/>
          </p:nvSpPr>
          <p:spPr>
            <a:xfrm>
              <a:off x="5616360" y="2772360"/>
              <a:ext cx="249480" cy="2048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IN" sz="800" b="0" strike="noStrike" spc="-1">
                  <a:latin typeface="Arial"/>
                </a:rPr>
                <a:t>Y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E12F227-4E9E-4A42-9F92-51285987470D}"/>
                </a:ext>
              </a:extLst>
            </p:cNvPr>
            <p:cNvSpPr txBox="1"/>
            <p:nvPr/>
          </p:nvSpPr>
          <p:spPr>
            <a:xfrm>
              <a:off x="5616720" y="3132720"/>
              <a:ext cx="249480" cy="2048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IN" sz="800" b="0" strike="noStrike" spc="-1">
                  <a:latin typeface="Arial"/>
                </a:rPr>
                <a:t>B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864969A-7D2B-4003-93F7-7F57EB370255}"/>
                </a:ext>
              </a:extLst>
            </p:cNvPr>
            <p:cNvSpPr txBox="1"/>
            <p:nvPr/>
          </p:nvSpPr>
          <p:spPr>
            <a:xfrm>
              <a:off x="2484000" y="1612622"/>
              <a:ext cx="2592000" cy="304919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IN" sz="1600" b="1" spc="-1" dirty="0">
                  <a:solidFill>
                    <a:srgbClr val="C55A11"/>
                  </a:solidFill>
                  <a:latin typeface="Calibri"/>
                </a:rPr>
                <a:t>MOTOR</a:t>
              </a:r>
              <a:r>
                <a:rPr lang="en-IN" sz="800" b="0" strike="noStrike" spc="-1" dirty="0">
                  <a:latin typeface="Arial"/>
                </a:rPr>
                <a:t> </a:t>
              </a:r>
              <a:r>
                <a:rPr lang="en-IN" sz="1600" b="1" spc="-1" dirty="0">
                  <a:solidFill>
                    <a:srgbClr val="C55A11"/>
                  </a:solidFill>
                  <a:latin typeface="Calibri"/>
                </a:rPr>
                <a:t>CONTROLLER</a:t>
              </a: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E89B2D1-20C3-4BC7-B709-C1A274E83F07}"/>
                </a:ext>
              </a:extLst>
            </p:cNvPr>
            <p:cNvSpPr/>
            <p:nvPr/>
          </p:nvSpPr>
          <p:spPr>
            <a:xfrm>
              <a:off x="6624000" y="3744000"/>
              <a:ext cx="720000" cy="360000"/>
            </a:xfrm>
            <a:custGeom>
              <a:avLst/>
              <a:gdLst/>
              <a:ahLst/>
              <a:cxnLst/>
              <a:rect l="0" t="0" r="r" b="b"/>
              <a:pathLst>
                <a:path w="2002" h="1002">
                  <a:moveTo>
                    <a:pt x="166" y="0"/>
                  </a:moveTo>
                  <a:lnTo>
                    <a:pt x="167" y="0"/>
                  </a:lnTo>
                  <a:cubicBezTo>
                    <a:pt x="138" y="0"/>
                    <a:pt x="109" y="8"/>
                    <a:pt x="83" y="22"/>
                  </a:cubicBezTo>
                  <a:cubicBezTo>
                    <a:pt x="58" y="37"/>
                    <a:pt x="37" y="58"/>
                    <a:pt x="22" y="83"/>
                  </a:cubicBezTo>
                  <a:cubicBezTo>
                    <a:pt x="8" y="109"/>
                    <a:pt x="0" y="138"/>
                    <a:pt x="0" y="167"/>
                  </a:cubicBezTo>
                  <a:lnTo>
                    <a:pt x="0" y="834"/>
                  </a:lnTo>
                  <a:lnTo>
                    <a:pt x="0" y="834"/>
                  </a:lnTo>
                  <a:cubicBezTo>
                    <a:pt x="0" y="863"/>
                    <a:pt x="8" y="892"/>
                    <a:pt x="22" y="918"/>
                  </a:cubicBezTo>
                  <a:cubicBezTo>
                    <a:pt x="37" y="943"/>
                    <a:pt x="58" y="964"/>
                    <a:pt x="83" y="979"/>
                  </a:cubicBezTo>
                  <a:cubicBezTo>
                    <a:pt x="109" y="993"/>
                    <a:pt x="138" y="1001"/>
                    <a:pt x="167" y="1001"/>
                  </a:cubicBezTo>
                  <a:lnTo>
                    <a:pt x="1834" y="1001"/>
                  </a:lnTo>
                  <a:lnTo>
                    <a:pt x="1834" y="1001"/>
                  </a:lnTo>
                  <a:cubicBezTo>
                    <a:pt x="1863" y="1001"/>
                    <a:pt x="1892" y="993"/>
                    <a:pt x="1918" y="979"/>
                  </a:cubicBezTo>
                  <a:cubicBezTo>
                    <a:pt x="1943" y="964"/>
                    <a:pt x="1964" y="943"/>
                    <a:pt x="1979" y="918"/>
                  </a:cubicBezTo>
                  <a:cubicBezTo>
                    <a:pt x="1993" y="892"/>
                    <a:pt x="2001" y="863"/>
                    <a:pt x="2001" y="834"/>
                  </a:cubicBezTo>
                  <a:lnTo>
                    <a:pt x="2001" y="166"/>
                  </a:lnTo>
                  <a:lnTo>
                    <a:pt x="2001" y="167"/>
                  </a:lnTo>
                  <a:lnTo>
                    <a:pt x="2001" y="167"/>
                  </a:lnTo>
                  <a:cubicBezTo>
                    <a:pt x="2001" y="138"/>
                    <a:pt x="1993" y="109"/>
                    <a:pt x="1979" y="83"/>
                  </a:cubicBezTo>
                  <a:cubicBezTo>
                    <a:pt x="1964" y="58"/>
                    <a:pt x="1943" y="37"/>
                    <a:pt x="1918" y="22"/>
                  </a:cubicBezTo>
                  <a:cubicBezTo>
                    <a:pt x="1892" y="8"/>
                    <a:pt x="1863" y="0"/>
                    <a:pt x="1834" y="0"/>
                  </a:cubicBezTo>
                  <a:lnTo>
                    <a:pt x="166" y="0"/>
                  </a:lnTo>
                </a:path>
              </a:pathLst>
            </a:custGeom>
            <a:solidFill>
              <a:srgbClr val="D4EA6B"/>
            </a:solidFill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9" name="Straight Connector 88">
              <a:extLst>
                <a:ext uri="{FF2B5EF4-FFF2-40B4-BE49-F238E27FC236}">
                  <a16:creationId xmlns:a16="http://schemas.microsoft.com/office/drawing/2014/main" id="{74709370-B4E8-4750-ADB5-BCF37DDE8A49}"/>
                </a:ext>
              </a:extLst>
            </p:cNvPr>
            <p:cNvSpPr/>
            <p:nvPr/>
          </p:nvSpPr>
          <p:spPr>
            <a:xfrm>
              <a:off x="7020000" y="4104000"/>
              <a:ext cx="0" cy="540000"/>
            </a:xfrm>
            <a:prstGeom prst="line">
              <a:avLst/>
            </a:prstGeom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0" name="Straight Connector 89">
              <a:extLst>
                <a:ext uri="{FF2B5EF4-FFF2-40B4-BE49-F238E27FC236}">
                  <a16:creationId xmlns:a16="http://schemas.microsoft.com/office/drawing/2014/main" id="{12060476-78B0-4BA1-A648-F8F8DE819140}"/>
                </a:ext>
              </a:extLst>
            </p:cNvPr>
            <p:cNvSpPr/>
            <p:nvPr/>
          </p:nvSpPr>
          <p:spPr>
            <a:xfrm>
              <a:off x="2880000" y="4644000"/>
              <a:ext cx="4140000" cy="0"/>
            </a:xfrm>
            <a:prstGeom prst="line">
              <a:avLst/>
            </a:prstGeom>
            <a:ln w="0"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1" name="Straight Connector 90">
              <a:extLst>
                <a:ext uri="{FF2B5EF4-FFF2-40B4-BE49-F238E27FC236}">
                  <a16:creationId xmlns:a16="http://schemas.microsoft.com/office/drawing/2014/main" id="{C9E45EC3-69C1-40E5-875E-9AEB787C46CE}"/>
                </a:ext>
              </a:extLst>
            </p:cNvPr>
            <p:cNvSpPr/>
            <p:nvPr/>
          </p:nvSpPr>
          <p:spPr>
            <a:xfrm flipV="1">
              <a:off x="2880000" y="3276000"/>
              <a:ext cx="0" cy="136800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41A87AC-FE04-4D59-B47E-F5F293D712D6}"/>
                </a:ext>
              </a:extLst>
            </p:cNvPr>
            <p:cNvSpPr txBox="1"/>
            <p:nvPr/>
          </p:nvSpPr>
          <p:spPr>
            <a:xfrm>
              <a:off x="3780000" y="4824000"/>
              <a:ext cx="1403740" cy="323987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IN" sz="800" b="0" strike="noStrike" spc="-1" dirty="0">
                  <a:latin typeface="Arial"/>
                </a:rPr>
                <a:t>Rotor Position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1B2BF86-197B-4E2D-815E-9125152DE416}"/>
                </a:ext>
              </a:extLst>
            </p:cNvPr>
            <p:cNvSpPr txBox="1"/>
            <p:nvPr/>
          </p:nvSpPr>
          <p:spPr>
            <a:xfrm>
              <a:off x="6554880" y="3827160"/>
              <a:ext cx="1521201" cy="332917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IN" sz="800" b="0" strike="noStrike" spc="-1" dirty="0">
                  <a:latin typeface="Arial"/>
                </a:rPr>
                <a:t>Position Sensor</a:t>
              </a:r>
            </a:p>
          </p:txBody>
        </p:sp>
        <p:sp>
          <p:nvSpPr>
            <p:cNvPr id="94" name="Straight Connector 93">
              <a:extLst>
                <a:ext uri="{FF2B5EF4-FFF2-40B4-BE49-F238E27FC236}">
                  <a16:creationId xmlns:a16="http://schemas.microsoft.com/office/drawing/2014/main" id="{AB0B7EA7-6446-49CF-B9E4-1E66D3CE2EC4}"/>
                </a:ext>
              </a:extLst>
            </p:cNvPr>
            <p:cNvSpPr/>
            <p:nvPr/>
          </p:nvSpPr>
          <p:spPr>
            <a:xfrm>
              <a:off x="1440000" y="2844000"/>
              <a:ext cx="900000" cy="0"/>
            </a:xfrm>
            <a:prstGeom prst="line">
              <a:avLst/>
            </a:prstGeom>
            <a:ln w="0">
              <a:solidFill>
                <a:srgbClr val="3465A4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4C02E03D-3C63-4881-B77B-F3409FB6B594}"/>
                </a:ext>
              </a:extLst>
            </p:cNvPr>
            <p:cNvSpPr txBox="1"/>
            <p:nvPr/>
          </p:nvSpPr>
          <p:spPr>
            <a:xfrm>
              <a:off x="900000" y="2639160"/>
              <a:ext cx="990000" cy="2048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en-IN" sz="800" b="0" strike="noStrike" spc="-1">
                  <a:latin typeface="Arial"/>
                </a:rPr>
                <a:t>Torque Command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2"/>
          <p:cNvPicPr/>
          <p:nvPr/>
        </p:nvPicPr>
        <p:blipFill>
          <a:blip r:embed="rId2"/>
          <a:stretch/>
        </p:blipFill>
        <p:spPr>
          <a:xfrm>
            <a:off x="7909200" y="106560"/>
            <a:ext cx="4282560" cy="578880"/>
          </a:xfrm>
          <a:prstGeom prst="rect">
            <a:avLst/>
          </a:prstGeom>
          <a:ln w="0"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42CC639-58F2-4315-B710-55FD2C1DC9F0}"/>
              </a:ext>
            </a:extLst>
          </p:cNvPr>
          <p:cNvSpPr txBox="1"/>
          <p:nvPr/>
        </p:nvSpPr>
        <p:spPr>
          <a:xfrm>
            <a:off x="610833" y="444614"/>
            <a:ext cx="29895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IN" u="sng" spc="-1" dirty="0">
                <a:solidFill>
                  <a:srgbClr val="C55A11"/>
                </a:solidFill>
                <a:latin typeface="Calibri"/>
              </a:rPr>
              <a:t>Wiring Harness Design</a:t>
            </a:r>
            <a:endParaRPr lang="en-IN" sz="1800" b="0" u="sng" strike="noStrike" spc="-1" dirty="0">
              <a:solidFill>
                <a:srgbClr val="C55A11"/>
              </a:solidFill>
              <a:uFillTx/>
              <a:latin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7CE7E21-473A-43BE-89A8-8B932B757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34" y="993960"/>
            <a:ext cx="5502117" cy="4980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79A490-08EA-40AC-BD97-D4F8DC19736B}"/>
              </a:ext>
            </a:extLst>
          </p:cNvPr>
          <p:cNvSpPr txBox="1"/>
          <p:nvPr/>
        </p:nvSpPr>
        <p:spPr>
          <a:xfrm>
            <a:off x="6214550" y="1988598"/>
            <a:ext cx="588927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600" spc="-1" dirty="0" err="1">
                <a:solidFill>
                  <a:srgbClr val="000000"/>
                </a:solidFill>
                <a:latin typeface="Calibri"/>
              </a:rPr>
              <a:t>VeSys</a:t>
            </a:r>
            <a:r>
              <a:rPr lang="en-IN" dirty="0"/>
              <a:t> </a:t>
            </a:r>
            <a:r>
              <a:rPr lang="en-IN" sz="1600" spc="-1" dirty="0">
                <a:solidFill>
                  <a:srgbClr val="000000"/>
                </a:solidFill>
                <a:latin typeface="Calibri"/>
              </a:rPr>
              <a:t>Harness software is used for creating harness and </a:t>
            </a:r>
          </a:p>
          <a:p>
            <a:r>
              <a:rPr lang="en-IN" sz="1600" spc="-1" dirty="0">
                <a:solidFill>
                  <a:srgbClr val="000000"/>
                </a:solidFill>
                <a:latin typeface="Calibri"/>
              </a:rPr>
              <a:t>      formboard drawings.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1600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600" spc="-1" dirty="0">
                <a:solidFill>
                  <a:srgbClr val="000000"/>
                </a:solidFill>
                <a:latin typeface="Calibri"/>
              </a:rPr>
              <a:t>Development using </a:t>
            </a:r>
            <a:r>
              <a:rPr lang="en-IN" sz="1600" spc="-1" dirty="0" err="1">
                <a:solidFill>
                  <a:srgbClr val="000000"/>
                </a:solidFill>
                <a:latin typeface="Calibri"/>
              </a:rPr>
              <a:t>VeSys</a:t>
            </a:r>
            <a:r>
              <a:rPr lang="en-IN" sz="1600" spc="-1" dirty="0">
                <a:solidFill>
                  <a:srgbClr val="000000"/>
                </a:solidFill>
                <a:latin typeface="Calibri"/>
              </a:rPr>
              <a:t> software with automated parts selector to configure and select terminals, wires, for each connector.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1600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600" spc="-1" dirty="0">
                <a:solidFill>
                  <a:srgbClr val="000000"/>
                </a:solidFill>
                <a:latin typeface="Calibri"/>
              </a:rPr>
              <a:t>Reporting capabilities to generate documentation for manufacturing.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1600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600" spc="-1" dirty="0">
                <a:solidFill>
                  <a:srgbClr val="000000"/>
                </a:solidFill>
                <a:latin typeface="Calibri"/>
              </a:rPr>
              <a:t>Reduce production lead times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1600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600" spc="-1" dirty="0">
                <a:solidFill>
                  <a:srgbClr val="000000"/>
                </a:solidFill>
                <a:latin typeface="Calibri"/>
              </a:rPr>
              <a:t>Prevent manufacturing errors.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54328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Box 3"/>
          <p:cNvSpPr/>
          <p:nvPr/>
        </p:nvSpPr>
        <p:spPr>
          <a:xfrm>
            <a:off x="434520" y="545533"/>
            <a:ext cx="5579418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2400" b="1" u="sng" strike="noStrike" spc="-1" dirty="0">
                <a:solidFill>
                  <a:srgbClr val="00B0F0"/>
                </a:solidFill>
                <a:uFillTx/>
                <a:latin typeface="Calibri"/>
              </a:rPr>
              <a:t>Sof</a:t>
            </a:r>
            <a:r>
              <a:rPr lang="en-IN" sz="2400" b="1" u="sng" spc="-1" dirty="0">
                <a:solidFill>
                  <a:srgbClr val="00B0F0"/>
                </a:solidFill>
                <a:latin typeface="Calibri"/>
              </a:rPr>
              <a:t>tware</a:t>
            </a:r>
            <a:r>
              <a:rPr lang="en-IN" sz="2400" b="1" u="sng" strike="noStrike" spc="-1" dirty="0">
                <a:solidFill>
                  <a:srgbClr val="00B0F0"/>
                </a:solidFill>
                <a:uFillTx/>
                <a:latin typeface="Calibri"/>
              </a:rPr>
              <a:t> Tools / Expertise</a:t>
            </a:r>
            <a:endParaRPr lang="en-IN" sz="2400" b="0" strike="noStrike" spc="-1" dirty="0">
              <a:latin typeface="Arial"/>
            </a:endParaRPr>
          </a:p>
        </p:txBody>
      </p:sp>
      <p:pic>
        <p:nvPicPr>
          <p:cNvPr id="181" name="Picture 2"/>
          <p:cNvPicPr/>
          <p:nvPr/>
        </p:nvPicPr>
        <p:blipFill>
          <a:blip r:embed="rId2"/>
          <a:stretch/>
        </p:blipFill>
        <p:spPr>
          <a:xfrm>
            <a:off x="7909200" y="0"/>
            <a:ext cx="4282560" cy="578880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63EB62-3BC1-44BF-A54E-9AC88B14E03B}"/>
              </a:ext>
            </a:extLst>
          </p:cNvPr>
          <p:cNvSpPr txBox="1"/>
          <p:nvPr/>
        </p:nvSpPr>
        <p:spPr>
          <a:xfrm>
            <a:off x="568172" y="1340528"/>
            <a:ext cx="857582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600" spc="-1" dirty="0">
                <a:solidFill>
                  <a:srgbClr val="000000"/>
                </a:solidFill>
                <a:latin typeface="Calibri"/>
              </a:rPr>
              <a:t>PC-lint Plus static analysis software for C used for MISRA Checking.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1600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600" spc="-1" dirty="0" err="1">
                <a:solidFill>
                  <a:srgbClr val="000000"/>
                </a:solidFill>
                <a:latin typeface="Calibri"/>
              </a:rPr>
              <a:t>Astyle</a:t>
            </a:r>
            <a:r>
              <a:rPr lang="en-IN" sz="1600" spc="-1" dirty="0">
                <a:solidFill>
                  <a:srgbClr val="000000"/>
                </a:solidFill>
                <a:latin typeface="Calibri"/>
              </a:rPr>
              <a:t> – Artistic Style source code Indenter, formatter, and source code beautifier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1600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600" spc="-1" dirty="0">
                <a:solidFill>
                  <a:srgbClr val="000000"/>
                </a:solidFill>
                <a:latin typeface="Calibri"/>
              </a:rPr>
              <a:t>MPLABX microchip Compiler IDE.</a:t>
            </a:r>
          </a:p>
          <a:p>
            <a:endParaRPr lang="en-IN" sz="1600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600" spc="-1" dirty="0">
                <a:solidFill>
                  <a:srgbClr val="000000"/>
                </a:solidFill>
                <a:latin typeface="Calibri"/>
              </a:rPr>
              <a:t>Microchip CAN Bus Analyzer Software.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1600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600" spc="-1" dirty="0">
                <a:solidFill>
                  <a:srgbClr val="000000"/>
                </a:solidFill>
                <a:latin typeface="Calibri"/>
              </a:rPr>
              <a:t>Experience on Microchip, NXP, Infineon micro controller architectures.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1600" spc="-1" dirty="0">
              <a:solidFill>
                <a:srgbClr val="000000"/>
              </a:solidFill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1600" spc="-1" dirty="0">
              <a:solidFill>
                <a:srgbClr val="000000"/>
              </a:solidFill>
              <a:latin typeface="Calibri"/>
            </a:endParaRPr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25773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Box 3"/>
          <p:cNvSpPr/>
          <p:nvPr/>
        </p:nvSpPr>
        <p:spPr>
          <a:xfrm>
            <a:off x="434520" y="545533"/>
            <a:ext cx="342000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2400" b="1" u="sng" spc="-1" dirty="0">
                <a:solidFill>
                  <a:srgbClr val="00B0F0"/>
                </a:solidFill>
                <a:latin typeface="Calibri"/>
              </a:rPr>
              <a:t>Hardware</a:t>
            </a:r>
            <a:r>
              <a:rPr lang="en-IN" sz="2400" b="1" u="sng" strike="noStrike" spc="-1" dirty="0">
                <a:solidFill>
                  <a:srgbClr val="00B0F0"/>
                </a:solidFill>
                <a:uFillTx/>
                <a:latin typeface="Calibri"/>
              </a:rPr>
              <a:t> Tools</a:t>
            </a:r>
            <a:endParaRPr lang="en-IN" sz="2400" b="0" strike="noStrike" spc="-1" dirty="0">
              <a:latin typeface="Arial"/>
            </a:endParaRPr>
          </a:p>
        </p:txBody>
      </p:sp>
      <p:pic>
        <p:nvPicPr>
          <p:cNvPr id="181" name="Picture 2"/>
          <p:cNvPicPr/>
          <p:nvPr/>
        </p:nvPicPr>
        <p:blipFill>
          <a:blip r:embed="rId2"/>
          <a:stretch/>
        </p:blipFill>
        <p:spPr>
          <a:xfrm>
            <a:off x="7909200" y="0"/>
            <a:ext cx="4282560" cy="578880"/>
          </a:xfrm>
          <a:prstGeom prst="rect">
            <a:avLst/>
          </a:prstGeom>
          <a:ln w="0">
            <a:noFill/>
          </a:ln>
        </p:spPr>
      </p:pic>
      <p:pic>
        <p:nvPicPr>
          <p:cNvPr id="182" name="Picture 5"/>
          <p:cNvPicPr/>
          <p:nvPr/>
        </p:nvPicPr>
        <p:blipFill>
          <a:blip r:embed="rId3"/>
          <a:stretch/>
        </p:blipFill>
        <p:spPr>
          <a:xfrm>
            <a:off x="2474640" y="975960"/>
            <a:ext cx="2171160" cy="1446120"/>
          </a:xfrm>
          <a:prstGeom prst="rect">
            <a:avLst/>
          </a:prstGeom>
          <a:ln w="0">
            <a:noFill/>
          </a:ln>
        </p:spPr>
      </p:pic>
      <p:sp>
        <p:nvSpPr>
          <p:cNvPr id="183" name="TextBox 7"/>
          <p:cNvSpPr/>
          <p:nvPr/>
        </p:nvSpPr>
        <p:spPr>
          <a:xfrm>
            <a:off x="440640" y="1283760"/>
            <a:ext cx="1974960" cy="85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latin typeface="Calibri"/>
              </a:rPr>
              <a:t>XONIER</a:t>
            </a:r>
            <a:r>
              <a:rPr lang="en-US" sz="1600" b="1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</a:rPr>
              <a:t>12V</a:t>
            </a:r>
            <a:r>
              <a:rPr lang="en-US" sz="1600" b="1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</a:rPr>
              <a:t>10Amp</a:t>
            </a:r>
            <a:r>
              <a:rPr lang="en-US" sz="1600" b="1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en-IN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latin typeface="Calibri"/>
              </a:rPr>
              <a:t>120W</a:t>
            </a:r>
            <a:r>
              <a:rPr lang="en-US" sz="1600" b="1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</a:rPr>
              <a:t>DC</a:t>
            </a:r>
            <a:r>
              <a:rPr lang="en-US" sz="1600" b="1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</a:rPr>
              <a:t>Power</a:t>
            </a:r>
            <a:r>
              <a:rPr lang="en-US" sz="1600" b="1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</a:rPr>
              <a:t>Supply</a:t>
            </a:r>
            <a:r>
              <a:rPr lang="en-US" sz="1600" b="1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en-IN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600" b="0" strike="noStrike" spc="-1">
              <a:latin typeface="Arial"/>
            </a:endParaRPr>
          </a:p>
        </p:txBody>
      </p:sp>
      <p:pic>
        <p:nvPicPr>
          <p:cNvPr id="184" name="Picture 12"/>
          <p:cNvPicPr/>
          <p:nvPr/>
        </p:nvPicPr>
        <p:blipFill>
          <a:blip r:embed="rId4"/>
          <a:stretch/>
        </p:blipFill>
        <p:spPr>
          <a:xfrm>
            <a:off x="2798640" y="2330280"/>
            <a:ext cx="1465200" cy="1169280"/>
          </a:xfrm>
          <a:prstGeom prst="rect">
            <a:avLst/>
          </a:prstGeom>
          <a:ln w="0">
            <a:noFill/>
          </a:ln>
        </p:spPr>
      </p:pic>
      <p:sp>
        <p:nvSpPr>
          <p:cNvPr id="185" name="TextBox 16"/>
          <p:cNvSpPr/>
          <p:nvPr/>
        </p:nvSpPr>
        <p:spPr>
          <a:xfrm>
            <a:off x="488160" y="2567160"/>
            <a:ext cx="2734200" cy="85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latin typeface="Calibri"/>
              </a:rPr>
              <a:t>PICKit3</a:t>
            </a:r>
            <a:r>
              <a:rPr lang="en-US" sz="1600" b="1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</a:rPr>
              <a:t>Programmer</a:t>
            </a:r>
            <a:r>
              <a:rPr lang="en-US" sz="1600" b="1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en-IN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latin typeface="Calibri"/>
              </a:rPr>
              <a:t>Simulator</a:t>
            </a:r>
            <a:r>
              <a:rPr lang="en-US" sz="1600" b="1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</a:rPr>
              <a:t>for</a:t>
            </a:r>
            <a:r>
              <a:rPr lang="en-US" sz="1600" b="1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</a:rPr>
              <a:t>Microchip</a:t>
            </a:r>
            <a:endParaRPr lang="en-IN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400" b="0" strike="noStrike" spc="-1">
              <a:latin typeface="Arial"/>
            </a:endParaRPr>
          </a:p>
        </p:txBody>
      </p:sp>
      <p:pic>
        <p:nvPicPr>
          <p:cNvPr id="186" name="Picture 17"/>
          <p:cNvPicPr/>
          <p:nvPr/>
        </p:nvPicPr>
        <p:blipFill>
          <a:blip r:embed="rId5"/>
          <a:stretch/>
        </p:blipFill>
        <p:spPr>
          <a:xfrm>
            <a:off x="3059280" y="3726360"/>
            <a:ext cx="1084680" cy="669960"/>
          </a:xfrm>
          <a:prstGeom prst="rect">
            <a:avLst/>
          </a:prstGeom>
          <a:ln w="0">
            <a:noFill/>
          </a:ln>
        </p:spPr>
      </p:pic>
      <p:sp>
        <p:nvSpPr>
          <p:cNvPr id="187" name="TextBox 18"/>
          <p:cNvSpPr/>
          <p:nvPr/>
        </p:nvSpPr>
        <p:spPr>
          <a:xfrm>
            <a:off x="439200" y="3850920"/>
            <a:ext cx="2271960" cy="57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latin typeface="Calibri"/>
              </a:rPr>
              <a:t>Microchip CAN Bus Analyzer</a:t>
            </a:r>
            <a:endParaRPr lang="en-IN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IN" sz="1400" b="0" strike="noStrike" spc="-1">
              <a:latin typeface="Arial"/>
            </a:endParaRPr>
          </a:p>
        </p:txBody>
      </p:sp>
      <p:pic>
        <p:nvPicPr>
          <p:cNvPr id="188" name="Picture 19"/>
          <p:cNvPicPr/>
          <p:nvPr/>
        </p:nvPicPr>
        <p:blipFill>
          <a:blip r:embed="rId6"/>
          <a:stretch/>
        </p:blipFill>
        <p:spPr>
          <a:xfrm>
            <a:off x="2798640" y="4435560"/>
            <a:ext cx="1605960" cy="943560"/>
          </a:xfrm>
          <a:prstGeom prst="rect">
            <a:avLst/>
          </a:prstGeom>
          <a:ln w="0">
            <a:noFill/>
          </a:ln>
        </p:spPr>
      </p:pic>
      <p:sp>
        <p:nvSpPr>
          <p:cNvPr id="189" name="TextBox 20"/>
          <p:cNvSpPr/>
          <p:nvPr/>
        </p:nvSpPr>
        <p:spPr>
          <a:xfrm>
            <a:off x="434520" y="4672800"/>
            <a:ext cx="16171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latin typeface="Calibri"/>
              </a:rPr>
              <a:t>MCLV-2</a:t>
            </a: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</a:rPr>
              <a:t>Dev</a:t>
            </a: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400" b="1" strike="noStrike" spc="-1">
                <a:solidFill>
                  <a:srgbClr val="000000"/>
                </a:solidFill>
                <a:latin typeface="Calibri"/>
              </a:rPr>
              <a:t>Board</a:t>
            </a:r>
            <a:r>
              <a:rPr lang="en-US" sz="1800" b="1" strike="noStrike" spc="-1">
                <a:solidFill>
                  <a:srgbClr val="000000"/>
                </a:solidFill>
                <a:latin typeface="Calibri"/>
              </a:rPr>
              <a:t> </a:t>
            </a:r>
            <a:endParaRPr lang="en-IN" sz="1800" b="0" strike="noStrike" spc="-1">
              <a:latin typeface="Arial"/>
            </a:endParaRPr>
          </a:p>
        </p:txBody>
      </p:sp>
      <p:pic>
        <p:nvPicPr>
          <p:cNvPr id="190" name="Picture 21"/>
          <p:cNvPicPr/>
          <p:nvPr/>
        </p:nvPicPr>
        <p:blipFill>
          <a:blip r:embed="rId7"/>
          <a:stretch/>
        </p:blipFill>
        <p:spPr>
          <a:xfrm>
            <a:off x="2842920" y="5582160"/>
            <a:ext cx="1933200" cy="1037160"/>
          </a:xfrm>
          <a:prstGeom prst="rect">
            <a:avLst/>
          </a:prstGeom>
          <a:ln w="0">
            <a:noFill/>
          </a:ln>
        </p:spPr>
      </p:pic>
      <p:sp>
        <p:nvSpPr>
          <p:cNvPr id="191" name="TextBox 23"/>
          <p:cNvSpPr/>
          <p:nvPr/>
        </p:nvSpPr>
        <p:spPr>
          <a:xfrm>
            <a:off x="164160" y="5666760"/>
            <a:ext cx="2971080" cy="57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Owon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MetroQ</a:t>
            </a:r>
            <a:r>
              <a:rPr lang="en-IN" sz="1800" b="1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2 Channel SDS1052 </a:t>
            </a:r>
            <a:endParaRPr lang="en-IN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Digital Storage Oscilloscope 50 MHz</a:t>
            </a:r>
            <a:endParaRPr lang="en-IN" sz="1400" b="0" strike="noStrike" spc="-1">
              <a:latin typeface="Arial"/>
            </a:endParaRPr>
          </a:p>
        </p:txBody>
      </p:sp>
      <p:pic>
        <p:nvPicPr>
          <p:cNvPr id="192" name="Picture 25"/>
          <p:cNvPicPr/>
          <p:nvPr/>
        </p:nvPicPr>
        <p:blipFill>
          <a:blip r:embed="rId8"/>
          <a:stretch/>
        </p:blipFill>
        <p:spPr>
          <a:xfrm>
            <a:off x="8691480" y="1101600"/>
            <a:ext cx="1573920" cy="1534320"/>
          </a:xfrm>
          <a:prstGeom prst="rect">
            <a:avLst/>
          </a:prstGeom>
          <a:ln w="0">
            <a:noFill/>
          </a:ln>
        </p:spPr>
      </p:pic>
      <p:sp>
        <p:nvSpPr>
          <p:cNvPr id="193" name="TextBox 26"/>
          <p:cNvSpPr/>
          <p:nvPr/>
        </p:nvSpPr>
        <p:spPr>
          <a:xfrm>
            <a:off x="6329880" y="1382040"/>
            <a:ext cx="184500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DT830D LCD Display Digital Multi-meter</a:t>
            </a:r>
            <a:endParaRPr lang="en-IN" sz="1400" b="0" strike="noStrike" spc="-1">
              <a:latin typeface="Arial"/>
            </a:endParaRPr>
          </a:p>
        </p:txBody>
      </p:sp>
      <p:pic>
        <p:nvPicPr>
          <p:cNvPr id="194" name="Picture 28"/>
          <p:cNvPicPr/>
          <p:nvPr/>
        </p:nvPicPr>
        <p:blipFill>
          <a:blip r:embed="rId9"/>
          <a:stretch/>
        </p:blipFill>
        <p:spPr>
          <a:xfrm>
            <a:off x="8691480" y="2646720"/>
            <a:ext cx="1084680" cy="105732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30"/>
          <p:cNvPicPr/>
          <p:nvPr/>
        </p:nvPicPr>
        <p:blipFill>
          <a:blip r:embed="rId10"/>
          <a:stretch/>
        </p:blipFill>
        <p:spPr>
          <a:xfrm>
            <a:off x="8414640" y="3880800"/>
            <a:ext cx="1762560" cy="1139760"/>
          </a:xfrm>
          <a:prstGeom prst="rect">
            <a:avLst/>
          </a:prstGeom>
          <a:ln w="0">
            <a:noFill/>
          </a:ln>
        </p:spPr>
      </p:pic>
      <p:sp>
        <p:nvSpPr>
          <p:cNvPr id="196" name="TextBox 32"/>
          <p:cNvSpPr/>
          <p:nvPr/>
        </p:nvSpPr>
        <p:spPr>
          <a:xfrm>
            <a:off x="6263280" y="3978360"/>
            <a:ext cx="25556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24V 3-Phase Brushless DC Motor, Hall Effect Sensors</a:t>
            </a:r>
            <a:endParaRPr lang="en-IN" sz="1400" b="0" strike="noStrike" spc="-1">
              <a:latin typeface="Arial"/>
            </a:endParaRPr>
          </a:p>
        </p:txBody>
      </p:sp>
      <p:sp>
        <p:nvSpPr>
          <p:cNvPr id="197" name="TextBox 33"/>
          <p:cNvSpPr/>
          <p:nvPr/>
        </p:nvSpPr>
        <p:spPr>
          <a:xfrm>
            <a:off x="6263280" y="2652120"/>
            <a:ext cx="25556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IN" sz="1400" b="1" strike="noStrike" spc="-1">
                <a:solidFill>
                  <a:srgbClr val="000000"/>
                </a:solidFill>
                <a:latin typeface="Calibri"/>
              </a:rPr>
              <a:t>24V 3-Phase Brushless DC Motor, Encoder</a:t>
            </a:r>
            <a:endParaRPr lang="en-IN" sz="1400" b="0" strike="noStrike" spc="-1">
              <a:latin typeface="Arial"/>
            </a:endParaRPr>
          </a:p>
        </p:txBody>
      </p:sp>
      <p:pic>
        <p:nvPicPr>
          <p:cNvPr id="198" name="Picture 35"/>
          <p:cNvPicPr/>
          <p:nvPr/>
        </p:nvPicPr>
        <p:blipFill>
          <a:blip r:embed="rId11"/>
          <a:stretch/>
        </p:blipFill>
        <p:spPr>
          <a:xfrm>
            <a:off x="8675280" y="4984920"/>
            <a:ext cx="1321200" cy="1512000"/>
          </a:xfrm>
          <a:prstGeom prst="rect">
            <a:avLst/>
          </a:prstGeom>
          <a:ln w="0">
            <a:noFill/>
          </a:ln>
        </p:spPr>
      </p:pic>
      <p:sp>
        <p:nvSpPr>
          <p:cNvPr id="199" name="TextBox 37"/>
          <p:cNvSpPr/>
          <p:nvPr/>
        </p:nvSpPr>
        <p:spPr>
          <a:xfrm>
            <a:off x="5977800" y="5684040"/>
            <a:ext cx="30686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strike="noStrike" spc="-1">
                <a:solidFill>
                  <a:srgbClr val="000000"/>
                </a:solidFill>
                <a:latin typeface="Calibri"/>
              </a:rPr>
              <a:t>Full OBD2 Functions CAN Diagnostic Scan Tool </a:t>
            </a:r>
            <a:endParaRPr lang="en-IN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6344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1394</TotalTime>
  <Words>1127</Words>
  <Application>Microsoft Office PowerPoint</Application>
  <PresentationFormat>Widescreen</PresentationFormat>
  <Paragraphs>253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StarSymbol</vt:lpstr>
      <vt:lpstr>Symbol</vt:lpstr>
      <vt:lpstr>Times New Roman</vt:lpstr>
      <vt:lpstr>Wingdings</vt:lpstr>
      <vt:lpstr>Office Theme</vt:lpstr>
      <vt:lpstr>Office Theme</vt:lpstr>
      <vt:lpstr>Company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Company Presentation</dc:title>
  <dc:subject/>
  <dc:creator>Satya Reddy</dc:creator>
  <dc:description/>
  <cp:lastModifiedBy>kavitareddy210@outlook.com</cp:lastModifiedBy>
  <cp:revision>70</cp:revision>
  <dcterms:created xsi:type="dcterms:W3CDTF">2021-11-28T07:51:07Z</dcterms:created>
  <dcterms:modified xsi:type="dcterms:W3CDTF">2024-08-07T17:26:11Z</dcterms:modified>
  <dc:language>en-IN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13</vt:i4>
  </property>
</Properties>
</file>